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6.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7.jpe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8.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9.jpeg" ContentType="image/jpeg"/>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5" name="Shape 165"/>
          <p:cNvSpPr/>
          <p:nvPr>
            <p:ph type="sldImg"/>
          </p:nvPr>
        </p:nvSpPr>
        <p:spPr>
          <a:xfrm>
            <a:off x="1143000" y="685800"/>
            <a:ext cx="4572000" cy="3429000"/>
          </a:xfrm>
          <a:prstGeom prst="rect">
            <a:avLst/>
          </a:prstGeom>
        </p:spPr>
        <p:txBody>
          <a:bodyPr/>
          <a:lstStyle/>
          <a:p>
            <a:pPr/>
          </a:p>
        </p:txBody>
      </p:sp>
      <p:sp>
        <p:nvSpPr>
          <p:cNvPr id="166" name="Shape 16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 Id="rId3" Type="http://schemas.openxmlformats.org/officeDocument/2006/relationships/hyperlink" Target="http://ki-kit.ch" TargetMode="Externa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 Id="rId3" Type="http://schemas.openxmlformats.org/officeDocument/2006/relationships/hyperlink" Target="http://answergarden.ch" TargetMode="Externa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Shape 170"/>
          <p:cNvSpPr/>
          <p:nvPr>
            <p:ph type="sldImg"/>
          </p:nvPr>
        </p:nvSpPr>
        <p:spPr>
          <a:prstGeom prst="rect">
            <a:avLst/>
          </a:prstGeom>
        </p:spPr>
        <p:txBody>
          <a:bodyPr/>
          <a:lstStyle/>
          <a:p>
            <a:pPr/>
          </a:p>
        </p:txBody>
      </p:sp>
      <p:sp>
        <p:nvSpPr>
          <p:cNvPr id="171" name="Shape 171"/>
          <p:cNvSpPr/>
          <p:nvPr>
            <p:ph type="body" sz="quarter" idx="1"/>
          </p:nvPr>
        </p:nvSpPr>
        <p:spPr>
          <a:prstGeom prst="rect">
            <a:avLst/>
          </a:prstGeom>
        </p:spPr>
        <p:txBody>
          <a:bodyPr/>
          <a:lstStyle/>
          <a:p>
            <a:pPr/>
            <a:r>
              <a:t>Bitte beachten Sie die Lizenzbedingungen (siehe Website  https://</a:t>
            </a:r>
            <a:r>
              <a:rPr u="sng">
                <a:hlinkClick r:id="rId3" invalidUrl="" action="" tgtFrame="" tooltip="" history="1" highlightClick="0" endSnd="0"/>
              </a:rPr>
              <a:t>ki-kit.ch</a:t>
            </a:r>
            <a: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Shape 262"/>
          <p:cNvSpPr/>
          <p:nvPr>
            <p:ph type="sldImg"/>
          </p:nvPr>
        </p:nvSpPr>
        <p:spPr>
          <a:prstGeom prst="rect">
            <a:avLst/>
          </a:prstGeom>
        </p:spPr>
        <p:txBody>
          <a:bodyPr/>
          <a:lstStyle/>
          <a:p>
            <a:pPr/>
          </a:p>
        </p:txBody>
      </p:sp>
      <p:sp>
        <p:nvSpPr>
          <p:cNvPr id="263" name="Shape 263"/>
          <p:cNvSpPr/>
          <p:nvPr>
            <p:ph type="body" sz="quarter" idx="1"/>
          </p:nvPr>
        </p:nvSpPr>
        <p:spPr>
          <a:prstGeom prst="rect">
            <a:avLst/>
          </a:prstGeom>
        </p:spPr>
        <p:txBody>
          <a:bodyPr/>
          <a:lstStyle/>
          <a:p>
            <a:pPr/>
            <a:r>
              <a:t>Weitere Beispiele: Struktur von Proteinen finden (</a:t>
            </a:r>
            <a:r>
              <a:rPr i="1"/>
              <a:t>AlphaFold</a:t>
            </a:r>
            <a:r>
              <a:t>), mathematische Beweise finden, das Spiel „Go“ spielen.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Shape 270"/>
          <p:cNvSpPr/>
          <p:nvPr>
            <p:ph type="sldImg"/>
          </p:nvPr>
        </p:nvSpPr>
        <p:spPr>
          <a:prstGeom prst="rect">
            <a:avLst/>
          </a:prstGeom>
        </p:spPr>
        <p:txBody>
          <a:bodyPr/>
          <a:lstStyle/>
          <a:p>
            <a:pPr/>
          </a:p>
        </p:txBody>
      </p:sp>
      <p:sp>
        <p:nvSpPr>
          <p:cNvPr id="271" name="Shape 271"/>
          <p:cNvSpPr/>
          <p:nvPr>
            <p:ph type="body" sz="quarter" idx="1"/>
          </p:nvPr>
        </p:nvSpPr>
        <p:spPr>
          <a:prstGeom prst="rect">
            <a:avLst/>
          </a:prstGeom>
        </p:spPr>
        <p:txBody>
          <a:bodyPr/>
          <a:lstStyle/>
          <a:p>
            <a:pPr/>
            <a:r>
              <a:t>Gibt es noch nicht.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Shape 294"/>
          <p:cNvSpPr/>
          <p:nvPr>
            <p:ph type="sldImg"/>
          </p:nvPr>
        </p:nvSpPr>
        <p:spPr>
          <a:prstGeom prst="rect">
            <a:avLst/>
          </a:prstGeom>
        </p:spPr>
        <p:txBody>
          <a:bodyPr/>
          <a:lstStyle/>
          <a:p>
            <a:pPr/>
          </a:p>
        </p:txBody>
      </p:sp>
      <p:sp>
        <p:nvSpPr>
          <p:cNvPr id="295" name="Shape 295"/>
          <p:cNvSpPr/>
          <p:nvPr>
            <p:ph type="body" sz="quarter" idx="1"/>
          </p:nvPr>
        </p:nvSpPr>
        <p:spPr>
          <a:prstGeom prst="rect">
            <a:avLst/>
          </a:prstGeom>
        </p:spPr>
        <p:txBody>
          <a:bodyPr/>
          <a:lstStyle/>
          <a:p>
            <a:pPr/>
            <a:r>
              <a:t>Anbringen eines roten Punktes auf dem Tier (an einer normalerweise nicht einsehbaren Stelle, z.B. der Stirn). Wenn sich das Tier an der markierten Stelle anfasst, hat es den Spiegeltest bestanden.</a:t>
            </a:r>
          </a:p>
          <a:p>
            <a:pPr/>
          </a:p>
          <a:p>
            <a:pPr/>
            <a:r>
              <a:t>Welche Eigenschaft misst der Spiegeltest?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Shape 301"/>
          <p:cNvSpPr/>
          <p:nvPr>
            <p:ph type="sldImg"/>
          </p:nvPr>
        </p:nvSpPr>
        <p:spPr>
          <a:prstGeom prst="rect">
            <a:avLst/>
          </a:prstGeom>
        </p:spPr>
        <p:txBody>
          <a:bodyPr/>
          <a:lstStyle/>
          <a:p>
            <a:pPr/>
          </a:p>
        </p:txBody>
      </p:sp>
      <p:sp>
        <p:nvSpPr>
          <p:cNvPr id="302" name="Shape 302"/>
          <p:cNvSpPr/>
          <p:nvPr>
            <p:ph type="body" sz="quarter" idx="1"/>
          </p:nvPr>
        </p:nvSpPr>
        <p:spPr>
          <a:prstGeom prst="rect">
            <a:avLst/>
          </a:prstGeom>
        </p:spPr>
        <p:txBody>
          <a:bodyPr/>
          <a:lstStyle/>
          <a:p>
            <a:pPr/>
            <a:r>
              <a:t>KI’s werden oft mit Dialogen (d.h. Gesprächen zwischen Menschen) trainiert. Diese KI’s erwecken dann leicht den Eindruck über eine Persönlichkeit zu verfügen und sich dieser bewusst zu sein. Wenn man aber Dialoge mit unterschiedlichen Start-Texten beginnt, ergeben sich unterschiedliche Persönlichkeiten (d.h. die KI gibt einmal vor ein Gärtner zu sein aber in einer anderen Session will sie ein Koch sein).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Shape 308"/>
          <p:cNvSpPr/>
          <p:nvPr>
            <p:ph type="sldImg"/>
          </p:nvPr>
        </p:nvSpPr>
        <p:spPr>
          <a:prstGeom prst="rect">
            <a:avLst/>
          </a:prstGeom>
        </p:spPr>
        <p:txBody>
          <a:bodyPr/>
          <a:lstStyle/>
          <a:p>
            <a:pPr/>
          </a:p>
        </p:txBody>
      </p:sp>
      <p:sp>
        <p:nvSpPr>
          <p:cNvPr id="309" name="Shape 309"/>
          <p:cNvSpPr/>
          <p:nvPr>
            <p:ph type="body" sz="quarter" idx="1"/>
          </p:nvPr>
        </p:nvSpPr>
        <p:spPr>
          <a:prstGeom prst="rect">
            <a:avLst/>
          </a:prstGeom>
        </p:spPr>
        <p:txBody>
          <a:bodyPr/>
          <a:lstStyle/>
          <a:p>
            <a:pPr/>
            <a:r>
              <a:t>Sehr schwieriges Thema!</a:t>
            </a:r>
          </a:p>
          <a:p>
            <a:pPr/>
            <a:r>
              <a:t>Zu vielen Fragen keine Einigkeit unter Experten.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Shape 314"/>
          <p:cNvSpPr/>
          <p:nvPr>
            <p:ph type="sldImg"/>
          </p:nvPr>
        </p:nvSpPr>
        <p:spPr>
          <a:prstGeom prst="rect">
            <a:avLst/>
          </a:prstGeom>
        </p:spPr>
        <p:txBody>
          <a:bodyPr/>
          <a:lstStyle/>
          <a:p>
            <a:pPr/>
          </a:p>
        </p:txBody>
      </p:sp>
      <p:sp>
        <p:nvSpPr>
          <p:cNvPr id="315" name="Shape 315"/>
          <p:cNvSpPr/>
          <p:nvPr>
            <p:ph type="body" sz="quarter" idx="1"/>
          </p:nvPr>
        </p:nvSpPr>
        <p:spPr>
          <a:prstGeom prst="rect">
            <a:avLst/>
          </a:prstGeom>
        </p:spPr>
        <p:txBody>
          <a:bodyPr/>
          <a:lstStyle/>
          <a:p>
            <a:pPr/>
            <a:r>
              <a:t>Qualia = Erlebnisse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Shape 321"/>
          <p:cNvSpPr/>
          <p:nvPr>
            <p:ph type="sldImg"/>
          </p:nvPr>
        </p:nvSpPr>
        <p:spPr>
          <a:prstGeom prst="rect">
            <a:avLst/>
          </a:prstGeom>
        </p:spPr>
        <p:txBody>
          <a:bodyPr/>
          <a:lstStyle/>
          <a:p>
            <a:pPr/>
          </a:p>
        </p:txBody>
      </p:sp>
      <p:sp>
        <p:nvSpPr>
          <p:cNvPr id="322" name="Shape 322"/>
          <p:cNvSpPr/>
          <p:nvPr>
            <p:ph type="body" sz="quarter" idx="1"/>
          </p:nvPr>
        </p:nvSpPr>
        <p:spPr>
          <a:prstGeom prst="rect">
            <a:avLst/>
          </a:prstGeom>
        </p:spPr>
        <p:txBody>
          <a:bodyPr/>
          <a:lstStyle/>
          <a:p>
            <a:pPr/>
            <a:r>
              <a:t>Auch z.B. schmecken (salzig, sauer etc.)</a:t>
            </a:r>
          </a:p>
          <a:p>
            <a:pPr/>
            <a:r>
              <a:t>Wie kann man z.B. die Farbe „rot“ beschreiben?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Shape 345"/>
          <p:cNvSpPr/>
          <p:nvPr>
            <p:ph type="sldImg"/>
          </p:nvPr>
        </p:nvSpPr>
        <p:spPr>
          <a:prstGeom prst="rect">
            <a:avLst/>
          </a:prstGeom>
        </p:spPr>
        <p:txBody>
          <a:bodyPr/>
          <a:lstStyle/>
          <a:p>
            <a:pPr/>
          </a:p>
        </p:txBody>
      </p:sp>
      <p:sp>
        <p:nvSpPr>
          <p:cNvPr id="346" name="Shape 346"/>
          <p:cNvSpPr/>
          <p:nvPr>
            <p:ph type="body" sz="quarter" idx="1"/>
          </p:nvPr>
        </p:nvSpPr>
        <p:spPr>
          <a:prstGeom prst="rect">
            <a:avLst/>
          </a:prstGeom>
        </p:spPr>
        <p:txBody>
          <a:bodyPr/>
          <a:lstStyle/>
          <a:p>
            <a:pPr/>
            <a:r>
              <a:t>Zwei Menschen sehen den gleichen Baum. Sie erleben dieselben Farben.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Shape 366"/>
          <p:cNvSpPr/>
          <p:nvPr>
            <p:ph type="sldImg"/>
          </p:nvPr>
        </p:nvSpPr>
        <p:spPr>
          <a:prstGeom prst="rect">
            <a:avLst/>
          </a:prstGeom>
        </p:spPr>
        <p:txBody>
          <a:bodyPr/>
          <a:lstStyle/>
          <a:p>
            <a:pPr/>
          </a:p>
        </p:txBody>
      </p:sp>
      <p:sp>
        <p:nvSpPr>
          <p:cNvPr id="367" name="Shape 367"/>
          <p:cNvSpPr/>
          <p:nvPr>
            <p:ph type="body" sz="quarter" idx="1"/>
          </p:nvPr>
        </p:nvSpPr>
        <p:spPr>
          <a:prstGeom prst="rect">
            <a:avLst/>
          </a:prstGeom>
        </p:spPr>
        <p:txBody>
          <a:bodyPr/>
          <a:lstStyle/>
          <a:p>
            <a:pPr/>
            <a:r>
              <a:t>Trotzdem sind sich die beiden Personen über alle gesehenen Farben immer einig!</a:t>
            </a:r>
          </a:p>
          <a:p>
            <a:pPr/>
            <a:r>
              <a:t>Warum?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Shape 384"/>
          <p:cNvSpPr/>
          <p:nvPr>
            <p:ph type="sldImg"/>
          </p:nvPr>
        </p:nvSpPr>
        <p:spPr>
          <a:prstGeom prst="rect">
            <a:avLst/>
          </a:prstGeom>
        </p:spPr>
        <p:txBody>
          <a:bodyPr/>
          <a:lstStyle/>
          <a:p>
            <a:pPr/>
          </a:p>
        </p:txBody>
      </p:sp>
      <p:sp>
        <p:nvSpPr>
          <p:cNvPr id="385" name="Shape 385"/>
          <p:cNvSpPr/>
          <p:nvPr>
            <p:ph type="body" sz="quarter" idx="1"/>
          </p:nvPr>
        </p:nvSpPr>
        <p:spPr>
          <a:prstGeom prst="rect">
            <a:avLst/>
          </a:prstGeom>
        </p:spPr>
        <p:txBody>
          <a:bodyPr/>
          <a:lstStyle/>
          <a:p>
            <a:pPr/>
            <a:r>
              <a:t>Die Anzahl Farben, die ein Tier sehen kann, kann man aus Studien des Auges bestimmen (Bsp. Adler: sieht braun und grün, damit er die Mäuse im Feld gut sehen kann). Das sagt aber nichts darüber aus, wie diese Farben dann erlebt werden.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a:r>
              <a:t>Wir diskutieren diese Begriffe in Bezug auf verschiedene intelligente Systeme (Mensch, Tier, künstliche Intelligenz). </a:t>
            </a:r>
          </a:p>
          <a:p>
            <a:pPr/>
            <a:r>
              <a:t>Leider verwenden viele Autoren diese Begriffe falsch. Zudem werden die Begriffe auch von Experten nicht immer gleich verwendet.</a:t>
            </a:r>
          </a:p>
          <a:p>
            <a:pPr/>
            <a:r>
              <a:t>Wichtig ist das Verständnis der Konzepte, nicht die Worte.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Shape 402"/>
          <p:cNvSpPr/>
          <p:nvPr>
            <p:ph type="sldImg"/>
          </p:nvPr>
        </p:nvSpPr>
        <p:spPr>
          <a:prstGeom prst="rect">
            <a:avLst/>
          </a:prstGeom>
        </p:spPr>
        <p:txBody>
          <a:bodyPr/>
          <a:lstStyle/>
          <a:p>
            <a:pPr/>
          </a:p>
        </p:txBody>
      </p:sp>
      <p:sp>
        <p:nvSpPr>
          <p:cNvPr id="403" name="Shape 403"/>
          <p:cNvSpPr/>
          <p:nvPr>
            <p:ph type="body" sz="quarter" idx="1"/>
          </p:nvPr>
        </p:nvSpPr>
        <p:spPr>
          <a:prstGeom prst="rect">
            <a:avLst/>
          </a:prstGeom>
        </p:spPr>
        <p:txBody>
          <a:bodyPr/>
          <a:lstStyle/>
          <a:p>
            <a:pPr/>
            <a:r>
              <a:t>Primitive technische Systeme können dies wahrscheinlich nicht, aber wo liegt die Grenze?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Shape 420"/>
          <p:cNvSpPr/>
          <p:nvPr>
            <p:ph type="sldImg"/>
          </p:nvPr>
        </p:nvSpPr>
        <p:spPr>
          <a:prstGeom prst="rect">
            <a:avLst/>
          </a:prstGeom>
        </p:spPr>
        <p:txBody>
          <a:bodyPr/>
          <a:lstStyle/>
          <a:p>
            <a:pPr/>
          </a:p>
        </p:txBody>
      </p:sp>
      <p:sp>
        <p:nvSpPr>
          <p:cNvPr id="421" name="Shape 421"/>
          <p:cNvSpPr/>
          <p:nvPr>
            <p:ph type="body" sz="quarter" idx="1"/>
          </p:nvPr>
        </p:nvSpPr>
        <p:spPr>
          <a:prstGeom prst="rect">
            <a:avLst/>
          </a:prstGeom>
        </p:spPr>
        <p:txBody>
          <a:bodyPr/>
          <a:lstStyle/>
          <a:p>
            <a:pPr/>
            <a:r>
              <a:t>Es wäre theoretisch denkbar, dass gewisse Menschen </a:t>
            </a:r>
            <a:r>
              <a:rPr b="1"/>
              <a:t>keine</a:t>
            </a:r>
            <a:r>
              <a:t> Qualia wahrnehmen, obwohl sie ein völlig normales menschliches Verhalten zeigen (d.h. auch behaupten, Qualia erleben zu können).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Shape 438"/>
          <p:cNvSpPr/>
          <p:nvPr>
            <p:ph type="sldImg"/>
          </p:nvPr>
        </p:nvSpPr>
        <p:spPr>
          <a:prstGeom prst="rect">
            <a:avLst/>
          </a:prstGeom>
        </p:spPr>
        <p:txBody>
          <a:bodyPr/>
          <a:lstStyle/>
          <a:p>
            <a:pPr/>
          </a:p>
        </p:txBody>
      </p:sp>
      <p:sp>
        <p:nvSpPr>
          <p:cNvPr id="439" name="Shape 439"/>
          <p:cNvSpPr/>
          <p:nvPr>
            <p:ph type="body" sz="quarter" idx="1"/>
          </p:nvPr>
        </p:nvSpPr>
        <p:spPr>
          <a:prstGeom prst="rect">
            <a:avLst/>
          </a:prstGeom>
        </p:spPr>
        <p:txBody>
          <a:bodyPr/>
          <a:lstStyle/>
          <a:p>
            <a:pPr/>
            <a:r>
              <a:t>Achtung: gefährlicher Gedanke (in Bezug auf andere Lebewesen aber evtl. auch auf Roboter)! </a:t>
            </a:r>
          </a:p>
          <a:p>
            <a:pPr/>
            <a:r>
              <a:t>Warum?</a:t>
            </a:r>
          </a:p>
          <a:p>
            <a:pPr/>
            <a:r>
              <a:t>Wir dürfen anderen Lebewesen und evtl. auch technischen Systemen das Bewusstsein nicht leichtfertig absprechen.</a:t>
            </a:r>
          </a:p>
          <a:p>
            <a:pPr/>
            <a:r>
              <a:t>So hat man z.B. früher gedacht, Krebse hätten kein Bewusstsein (weil sie keine Laute von sich geben können) und könnten deshalb auch keinen Schmerz empfinden.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Shape 447"/>
          <p:cNvSpPr/>
          <p:nvPr>
            <p:ph type="sldImg"/>
          </p:nvPr>
        </p:nvSpPr>
        <p:spPr>
          <a:prstGeom prst="rect">
            <a:avLst/>
          </a:prstGeom>
        </p:spPr>
        <p:txBody>
          <a:bodyPr/>
          <a:lstStyle/>
          <a:p>
            <a:pPr/>
          </a:p>
        </p:txBody>
      </p:sp>
      <p:sp>
        <p:nvSpPr>
          <p:cNvPr id="448" name="Shape 448"/>
          <p:cNvSpPr/>
          <p:nvPr>
            <p:ph type="body" sz="quarter" idx="1"/>
          </p:nvPr>
        </p:nvSpPr>
        <p:spPr>
          <a:prstGeom prst="rect">
            <a:avLst/>
          </a:prstGeom>
        </p:spPr>
        <p:txBody>
          <a:bodyPr/>
          <a:lstStyle/>
          <a:p>
            <a:pPr/>
            <a:r>
              <a:t>Im Roboter könnte z.B. ein einfacher Kassettenrecorder stecken, welcher den Text abspielt und über einen Schalter eingeschaltet wird.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Shape 467"/>
          <p:cNvSpPr/>
          <p:nvPr>
            <p:ph type="sldImg"/>
          </p:nvPr>
        </p:nvSpPr>
        <p:spPr>
          <a:prstGeom prst="rect">
            <a:avLst/>
          </a:prstGeom>
        </p:spPr>
        <p:txBody>
          <a:bodyPr/>
          <a:lstStyle/>
          <a:p>
            <a:pPr/>
          </a:p>
        </p:txBody>
      </p:sp>
      <p:sp>
        <p:nvSpPr>
          <p:cNvPr id="468" name="Shape 468"/>
          <p:cNvSpPr/>
          <p:nvPr>
            <p:ph type="body" sz="quarter" idx="1"/>
          </p:nvPr>
        </p:nvSpPr>
        <p:spPr>
          <a:prstGeom prst="rect">
            <a:avLst/>
          </a:prstGeom>
        </p:spPr>
        <p:txBody>
          <a:bodyPr/>
          <a:lstStyle/>
          <a:p>
            <a:pPr/>
            <a:r>
              <a:t>Ein Gedankenexperiment. Das Zimmer erscheint von aussen intelligent, spricht perfekt chinesisch und scheint Bewusstsein zu haben. Die Person im Zimmer versteht die Inputs jedoch gar nicht. Der Raum funktioniert wie eine Maschine ohne Bewusstsein. Ein Computer funktioniert eigentlich auch so, wobei es eine Maschine ist (statt eines Menschen), welche die Instruktionen ausführt.</a:t>
            </a:r>
          </a:p>
          <a:p>
            <a:pPr/>
          </a:p>
          <a:p>
            <a:pPr/>
            <a:r>
              <a:t>Oder vielleicht doch nicht? </a:t>
            </a:r>
          </a:p>
          <a:p>
            <a:pPr/>
            <a:r>
              <a:t>Der Raum als Ganzes (d.h. Person + Buch) könnte ein Bewusstsein haben!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4" name="Shape 474"/>
          <p:cNvSpPr/>
          <p:nvPr>
            <p:ph type="sldImg"/>
          </p:nvPr>
        </p:nvSpPr>
        <p:spPr>
          <a:prstGeom prst="rect">
            <a:avLst/>
          </a:prstGeom>
        </p:spPr>
        <p:txBody>
          <a:bodyPr/>
          <a:lstStyle/>
          <a:p>
            <a:pPr/>
          </a:p>
        </p:txBody>
      </p:sp>
      <p:sp>
        <p:nvSpPr>
          <p:cNvPr id="475" name="Shape 475"/>
          <p:cNvSpPr/>
          <p:nvPr>
            <p:ph type="body" sz="quarter" idx="1"/>
          </p:nvPr>
        </p:nvSpPr>
        <p:spPr>
          <a:prstGeom prst="rect">
            <a:avLst/>
          </a:prstGeom>
        </p:spPr>
        <p:txBody>
          <a:bodyPr/>
          <a:lstStyle/>
          <a:p>
            <a:pPr/>
            <a:r>
              <a:t>Unser Gehirn ist eigentlich auch eine Art Maschine! Es funktioniert auf Basis elektrochemischer Prozesse. Der grundlegende Unterschied (in Bezug auf die Bildung eines Bewusstseins) zu einer künstlichen elektronischen Maschine ist eigentlich nicht klar.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2" name="Shape 482"/>
          <p:cNvSpPr/>
          <p:nvPr>
            <p:ph type="sldImg"/>
          </p:nvPr>
        </p:nvSpPr>
        <p:spPr>
          <a:prstGeom prst="rect">
            <a:avLst/>
          </a:prstGeom>
        </p:spPr>
        <p:txBody>
          <a:bodyPr/>
          <a:lstStyle/>
          <a:p>
            <a:pPr/>
          </a:p>
        </p:txBody>
      </p:sp>
      <p:sp>
        <p:nvSpPr>
          <p:cNvPr id="483" name="Shape 483"/>
          <p:cNvSpPr/>
          <p:nvPr>
            <p:ph type="body" sz="quarter" idx="1"/>
          </p:nvPr>
        </p:nvSpPr>
        <p:spPr>
          <a:prstGeom prst="rect">
            <a:avLst/>
          </a:prstGeom>
        </p:spPr>
        <p:txBody>
          <a:bodyPr/>
          <a:lstStyle/>
          <a:p>
            <a:pPr/>
            <a:r>
              <a:t>Der Oktopus hat in jedem seiner Arme eine Art Gehirn (die Arme können autonom komplexe Bewegungen ausführen). Wie fühlt es sich an, ein Oktopus zu sein? </a:t>
            </a:r>
          </a:p>
          <a:p>
            <a:pPr/>
            <a:r>
              <a:t>Kann ein Roboter Schmerz empfinden?</a:t>
            </a:r>
          </a:p>
          <a:p>
            <a:pPr/>
            <a:r>
              <a:t>Wir wissen es nicht.</a:t>
            </a:r>
          </a:p>
          <a:p>
            <a:pPr/>
            <a:r>
              <a:t>Wir wissen auch nicht, wie sich ein bewusster Roboter fühlen könnte.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8" name="Shape 488"/>
          <p:cNvSpPr/>
          <p:nvPr>
            <p:ph type="sldImg"/>
          </p:nvPr>
        </p:nvSpPr>
        <p:spPr>
          <a:prstGeom prst="rect">
            <a:avLst/>
          </a:prstGeom>
        </p:spPr>
        <p:txBody>
          <a:bodyPr/>
          <a:lstStyle/>
          <a:p>
            <a:pPr/>
          </a:p>
        </p:txBody>
      </p:sp>
      <p:sp>
        <p:nvSpPr>
          <p:cNvPr id="489" name="Shape 489"/>
          <p:cNvSpPr/>
          <p:nvPr>
            <p:ph type="body" sz="quarter" idx="1"/>
          </p:nvPr>
        </p:nvSpPr>
        <p:spPr>
          <a:prstGeom prst="rect">
            <a:avLst/>
          </a:prstGeom>
        </p:spPr>
        <p:txBody>
          <a:bodyPr/>
          <a:lstStyle/>
          <a:p>
            <a:pPr/>
            <a:r>
              <a:t>Ein System kann Bewusstsein haben, aber keine Selbstaufmerksamkeit (z.B. evtl. ein primitives Tier)</a:t>
            </a:r>
          </a:p>
          <a:p>
            <a:pPr/>
            <a:r>
              <a:t>Ein System kann Selbstaufmerksamkeit haben, aber kein Bewusstsein (evtl. eine fortgeschrittene KI).</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Shape 502"/>
          <p:cNvSpPr/>
          <p:nvPr>
            <p:ph type="sldImg"/>
          </p:nvPr>
        </p:nvSpPr>
        <p:spPr>
          <a:prstGeom prst="rect">
            <a:avLst/>
          </a:prstGeom>
        </p:spPr>
        <p:txBody>
          <a:bodyPr/>
          <a:lstStyle/>
          <a:p>
            <a:pPr/>
          </a:p>
        </p:txBody>
      </p:sp>
      <p:sp>
        <p:nvSpPr>
          <p:cNvPr id="503" name="Shape 503"/>
          <p:cNvSpPr/>
          <p:nvPr>
            <p:ph type="body" sz="quarter" idx="1"/>
          </p:nvPr>
        </p:nvSpPr>
        <p:spPr>
          <a:prstGeom prst="rect">
            <a:avLst/>
          </a:prstGeom>
        </p:spPr>
        <p:txBody>
          <a:bodyPr/>
          <a:lstStyle/>
          <a:p>
            <a:pPr/>
            <a:r>
              <a:t>Denkbar wäre eine KI, die zwar intelligent und selbstaufmerksam ist, sich aber überhaupt nicht wie ein Mensch verhält (z.B. ein Industrieroboter).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8" name="Shape 508"/>
          <p:cNvSpPr/>
          <p:nvPr>
            <p:ph type="sldImg"/>
          </p:nvPr>
        </p:nvSpPr>
        <p:spPr>
          <a:prstGeom prst="rect">
            <a:avLst/>
          </a:prstGeom>
        </p:spPr>
        <p:txBody>
          <a:bodyPr/>
          <a:lstStyle/>
          <a:p>
            <a:pPr/>
          </a:p>
        </p:txBody>
      </p:sp>
      <p:sp>
        <p:nvSpPr>
          <p:cNvPr id="509" name="Shape 509"/>
          <p:cNvSpPr/>
          <p:nvPr>
            <p:ph type="body" sz="quarter" idx="1"/>
          </p:nvPr>
        </p:nvSpPr>
        <p:spPr>
          <a:prstGeom prst="rect">
            <a:avLst/>
          </a:prstGeom>
        </p:spPr>
        <p:txBody>
          <a:bodyPr/>
          <a:lstStyle/>
          <a:p>
            <a:pPr/>
            <a:r>
              <a:t>Antwort: Nein (kann man eh nicht messen).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a:pPr/>
          </a:p>
        </p:txBody>
      </p:sp>
      <p:sp>
        <p:nvSpPr>
          <p:cNvPr id="187" name="Shape 187"/>
          <p:cNvSpPr/>
          <p:nvPr>
            <p:ph type="body" sz="quarter" idx="1"/>
          </p:nvPr>
        </p:nvSpPr>
        <p:spPr>
          <a:prstGeom prst="rect">
            <a:avLst/>
          </a:prstGeom>
        </p:spPr>
        <p:txBody>
          <a:bodyPr/>
          <a:lstStyle/>
          <a:p>
            <a:pPr/>
            <a:r>
              <a:t>Keine allgemein anerkannte Definition! </a:t>
            </a:r>
          </a:p>
          <a:p>
            <a:pPr/>
            <a:r>
              <a:t>Experten geben unterschiedliche Definitionen.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5" name="Shape 525"/>
          <p:cNvSpPr/>
          <p:nvPr>
            <p:ph type="sldImg"/>
          </p:nvPr>
        </p:nvSpPr>
        <p:spPr>
          <a:prstGeom prst="rect">
            <a:avLst/>
          </a:prstGeom>
        </p:spPr>
        <p:txBody>
          <a:bodyPr/>
          <a:lstStyle/>
          <a:p>
            <a:pPr/>
          </a:p>
        </p:txBody>
      </p:sp>
      <p:sp>
        <p:nvSpPr>
          <p:cNvPr id="526" name="Shape 526"/>
          <p:cNvSpPr/>
          <p:nvPr>
            <p:ph type="body" sz="quarter" idx="1"/>
          </p:nvPr>
        </p:nvSpPr>
        <p:spPr>
          <a:prstGeom prst="rect">
            <a:avLst/>
          </a:prstGeom>
        </p:spPr>
        <p:txBody>
          <a:bodyPr/>
          <a:lstStyle/>
          <a:p>
            <a:pPr/>
            <a:r>
              <a:t>Der Tester muss durch Austausch von Texten mit den beiden Kandidaten herausfinden, welcher Kandidat die Maschine bzw. der Mensch ist.</a:t>
            </a:r>
          </a:p>
          <a:p>
            <a:pPr/>
          </a:p>
          <a:p>
            <a:pPr/>
            <a:r>
              <a:t>Der Turing-Test misst letztlich, ob eine KI menschenähnlich ist (beschränkt auf Sprache!).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0" name="Shape 540"/>
          <p:cNvSpPr/>
          <p:nvPr>
            <p:ph type="sldImg"/>
          </p:nvPr>
        </p:nvSpPr>
        <p:spPr>
          <a:prstGeom prst="rect">
            <a:avLst/>
          </a:prstGeom>
        </p:spPr>
        <p:txBody>
          <a:bodyPr/>
          <a:lstStyle/>
          <a:p>
            <a:pPr/>
          </a:p>
        </p:txBody>
      </p:sp>
      <p:sp>
        <p:nvSpPr>
          <p:cNvPr id="541" name="Shape 541"/>
          <p:cNvSpPr/>
          <p:nvPr>
            <p:ph type="body" sz="quarter" idx="1"/>
          </p:nvPr>
        </p:nvSpPr>
        <p:spPr>
          <a:prstGeom prst="rect">
            <a:avLst/>
          </a:prstGeom>
        </p:spPr>
        <p:txBody>
          <a:bodyPr/>
          <a:lstStyle/>
          <a:p>
            <a:pPr/>
            <a:r>
              <a:t>Antwort: nein, sie würde sich normalerweise selber schnell als Maschine verraten (zu intelligent, kann z.B. die Wurzel aus der Zahl Pi ziehen).</a:t>
            </a:r>
          </a:p>
          <a:p>
            <a:pPr/>
            <a:r>
              <a:t>Es wäre aber auch möglich, dass die Superintelligenz sich tarnt (d.h. sich extra dumm stellt).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5" name="Shape 555"/>
          <p:cNvSpPr/>
          <p:nvPr>
            <p:ph type="sldImg"/>
          </p:nvPr>
        </p:nvSpPr>
        <p:spPr>
          <a:prstGeom prst="rect">
            <a:avLst/>
          </a:prstGeom>
        </p:spPr>
        <p:txBody>
          <a:bodyPr/>
          <a:lstStyle/>
          <a:p>
            <a:pPr/>
          </a:p>
        </p:txBody>
      </p:sp>
      <p:sp>
        <p:nvSpPr>
          <p:cNvPr id="556" name="Shape 556"/>
          <p:cNvSpPr/>
          <p:nvPr>
            <p:ph type="body" sz="quarter" idx="1"/>
          </p:nvPr>
        </p:nvSpPr>
        <p:spPr>
          <a:prstGeom prst="rect">
            <a:avLst/>
          </a:prstGeom>
        </p:spPr>
        <p:txBody>
          <a:bodyPr/>
          <a:lstStyle/>
          <a:p>
            <a:pPr/>
            <a:r>
              <a:t>http://psych.fullerton.edu/mbirnbaum/psych101/eliza.htm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a:p>
        </p:txBody>
      </p:sp>
      <p:sp>
        <p:nvSpPr>
          <p:cNvPr id="193" name="Shape 193"/>
          <p:cNvSpPr/>
          <p:nvPr>
            <p:ph type="body" sz="quarter" idx="1"/>
          </p:nvPr>
        </p:nvSpPr>
        <p:spPr>
          <a:prstGeom prst="rect">
            <a:avLst/>
          </a:prstGeom>
        </p:spPr>
        <p:txBody>
          <a:bodyPr/>
          <a:lstStyle/>
          <a:p>
            <a:pPr/>
            <a:r>
              <a:t>Wortwolke mit SuS erarbeiten. Z.B. mittels </a:t>
            </a:r>
            <a:r>
              <a:rPr u="sng">
                <a:hlinkClick r:id="rId3" invalidUrl="" action="" tgtFrame="" tooltip="" history="1" highlightClick="0" endSnd="0"/>
              </a:rPr>
              <a:t>answergarden.ch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r>
              <a:t>Unterschiede erarbeiten.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Shape 222"/>
          <p:cNvSpPr/>
          <p:nvPr>
            <p:ph type="sldImg"/>
          </p:nvPr>
        </p:nvSpPr>
        <p:spPr>
          <a:prstGeom prst="rect">
            <a:avLst/>
          </a:prstGeom>
        </p:spPr>
        <p:txBody>
          <a:bodyPr/>
          <a:lstStyle/>
          <a:p>
            <a:pPr/>
          </a:p>
        </p:txBody>
      </p:sp>
      <p:sp>
        <p:nvSpPr>
          <p:cNvPr id="223" name="Shape 223"/>
          <p:cNvSpPr/>
          <p:nvPr>
            <p:ph type="body" sz="quarter" idx="1"/>
          </p:nvPr>
        </p:nvSpPr>
        <p:spPr>
          <a:prstGeom prst="rect">
            <a:avLst/>
          </a:prstGeom>
        </p:spPr>
        <p:txBody>
          <a:bodyPr/>
          <a:lstStyle/>
          <a:p>
            <a:pPr/>
            <a:r>
              <a:t>Die gezeigten Systeme sind Beispiele. Sie unterscheiden sich in folgenden Eigenschaften:</a:t>
            </a:r>
          </a:p>
          <a:p>
            <a:pPr marL="279400" indent="-279400">
              <a:buSzPct val="123000"/>
              <a:buChar char="-"/>
            </a:pPr>
            <a:r>
              <a:t>Auf enges Gebiet beschränkte Fähigkeiten (Taschenrechner, Staubsaugerroboter) bzw. Fähigkeiten auf vielen Gebieten (Bonobo, Mensch)</a:t>
            </a:r>
          </a:p>
          <a:p>
            <a:pPr marL="279400" indent="-279400">
              <a:buSzPct val="123000"/>
              <a:buChar char="-"/>
            </a:pPr>
            <a:r>
              <a:t>Kann selbständig neue Fähigkeiten erwerben (z.B. Katze) oder nicht (z.B. selbstfahrendes Auto)</a:t>
            </a:r>
          </a:p>
          <a:p>
            <a:pPr marL="279400" indent="-279400">
              <a:buSzPct val="123000"/>
              <a:buChar char="-"/>
            </a:pPr>
            <a:r>
              <a:t>Künstlich bzw. natürlich</a:t>
            </a:r>
          </a:p>
          <a:p>
            <a:pPr/>
          </a:p>
          <a:p>
            <a:pPr/>
            <a:r>
              <a:t>Fotos: Pixabay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a:r>
              <a:t>Historisch lag der Fokus früher bei 1. (so hat man z.B. frühe Computer als „Elektronengehirne“ bezeichnet und ihnen Intelligenz zugeschrieben) und hat sich dann immer mehr zu 2. verlagert.</a:t>
            </a:r>
          </a:p>
          <a:p>
            <a:pPr/>
          </a:p>
          <a:p>
            <a:pPr/>
            <a:r>
              <a:t>Probleme lösen: welche, wieviele, wie gut?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Shape 246"/>
          <p:cNvSpPr/>
          <p:nvPr>
            <p:ph type="sldImg"/>
          </p:nvPr>
        </p:nvSpPr>
        <p:spPr>
          <a:prstGeom prst="rect">
            <a:avLst/>
          </a:prstGeom>
        </p:spPr>
        <p:txBody>
          <a:bodyPr/>
          <a:lstStyle/>
          <a:p>
            <a:pPr/>
          </a:p>
        </p:txBody>
      </p:sp>
      <p:sp>
        <p:nvSpPr>
          <p:cNvPr id="247" name="Shape 247"/>
          <p:cNvSpPr/>
          <p:nvPr>
            <p:ph type="body" sz="quarter" idx="1"/>
          </p:nvPr>
        </p:nvSpPr>
        <p:spPr>
          <a:prstGeom prst="rect">
            <a:avLst/>
          </a:prstGeom>
        </p:spPr>
        <p:txBody>
          <a:bodyPr/>
          <a:lstStyle/>
          <a:p>
            <a:pPr/>
            <a:r>
              <a:t>Intelligenz bezieht sich immer auf ein bestimmtes Problem!</a:t>
            </a:r>
          </a:p>
          <a:p>
            <a:pPr/>
            <a:r>
              <a:t>ANI existiert schon, AGI (noch) nicht.</a:t>
            </a:r>
          </a:p>
          <a:p>
            <a:pPr/>
          </a:p>
          <a:p>
            <a:pPr/>
            <a:r>
              <a:t>Grün = existiert schon, Rot = noch nicht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a:r>
              <a:t>Ein IQ-Test macht eigentlich nur Sinn, wenn man seine Bedeutung kennt: er misst nur einen sehr kleinen Teil aller möglichen Fähigkeiten. So werden z.B. motorische, visuelle, kreative und soziale Intelligenz überhaupt nicht getestet. </a:t>
            </a:r>
          </a:p>
          <a:p>
            <a:pPr/>
            <a:r>
              <a:t>In IQ-Tests werden also lediglich einige wenige Fähigkeiten getestet, von welchen man annimmt, dass sie in der heutigen Wirtschaft für den beruflichen Erfolg besonders bedeutsam sind.</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
    <p:spTree>
      <p:nvGrpSpPr>
        <p:cNvPr id="1" name=""/>
        <p:cNvGrpSpPr/>
        <p:nvPr/>
      </p:nvGrpSpPr>
      <p:grpSpPr>
        <a:xfrm>
          <a:off x="0" y="0"/>
          <a:ext cx="0" cy="0"/>
          <a:chOff x="0" y="0"/>
          <a:chExt cx="0" cy="0"/>
        </a:xfrm>
      </p:grpSpPr>
      <p:sp>
        <p:nvSpPr>
          <p:cNvPr id="11" name="Autor und Datum"/>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Autor und Datum</a:t>
            </a:r>
          </a:p>
        </p:txBody>
      </p:sp>
      <p:sp>
        <p:nvSpPr>
          <p:cNvPr id="12" name="Titel der Präsentation"/>
          <p:cNvSpPr txBox="1"/>
          <p:nvPr>
            <p:ph type="title" hasCustomPrompt="1"/>
          </p:nvPr>
        </p:nvSpPr>
        <p:spPr>
          <a:xfrm>
            <a:off x="1206496" y="2574991"/>
            <a:ext cx="21971004" cy="4648201"/>
          </a:xfrm>
          <a:prstGeom prst="rect">
            <a:avLst/>
          </a:prstGeom>
        </p:spPr>
        <p:txBody>
          <a:bodyPr anchor="b"/>
          <a:lstStyle>
            <a:lvl1pPr>
              <a:defRPr spc="-232" sz="11600"/>
            </a:lvl1pPr>
          </a:lstStyle>
          <a:p>
            <a:pPr/>
            <a:r>
              <a:t>Titel der Präsentation</a:t>
            </a:r>
          </a:p>
        </p:txBody>
      </p:sp>
      <p:sp>
        <p:nvSpPr>
          <p:cNvPr id="13" name="Textebene 1…"/>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Präsentationsuntertitel</a:t>
            </a:r>
          </a:p>
          <a:p>
            <a:pPr lvl="1"/>
            <a:r>
              <a:t/>
            </a:r>
          </a:p>
          <a:p>
            <a:pPr lvl="2"/>
            <a:r>
              <a:t/>
            </a:r>
          </a:p>
          <a:p>
            <a:pPr lvl="3"/>
            <a:r>
              <a:t/>
            </a:r>
          </a:p>
          <a:p>
            <a:pPr lvl="4"/>
            <a:r>
              <a:t/>
            </a:r>
          </a:p>
        </p:txBody>
      </p:sp>
      <p:sp>
        <p:nvSpPr>
          <p:cNvPr id="14"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ufstellung">
    <p:spTree>
      <p:nvGrpSpPr>
        <p:cNvPr id="1" name=""/>
        <p:cNvGrpSpPr/>
        <p:nvPr/>
      </p:nvGrpSpPr>
      <p:grpSpPr>
        <a:xfrm>
          <a:off x="0" y="0"/>
          <a:ext cx="0" cy="0"/>
          <a:chOff x="0" y="0"/>
          <a:chExt cx="0" cy="0"/>
        </a:xfrm>
      </p:grpSpPr>
      <p:sp>
        <p:nvSpPr>
          <p:cNvPr id="99" name="Textebene 1…"/>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Aufstellung</a:t>
            </a:r>
          </a:p>
          <a:p>
            <a:pPr lvl="1"/>
            <a:r>
              <a:t/>
            </a:r>
          </a:p>
          <a:p>
            <a:pPr lvl="2"/>
            <a:r>
              <a:t/>
            </a:r>
          </a:p>
          <a:p>
            <a:pPr lvl="3"/>
            <a:r>
              <a:t/>
            </a:r>
          </a:p>
          <a:p>
            <a:pPr lvl="4"/>
            <a:r>
              <a:t/>
            </a:r>
          </a:p>
        </p:txBody>
      </p:sp>
      <p:sp>
        <p:nvSpPr>
          <p:cNvPr id="100"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akt (groß)">
    <p:spTree>
      <p:nvGrpSpPr>
        <p:cNvPr id="1" name=""/>
        <p:cNvGrpSpPr/>
        <p:nvPr/>
      </p:nvGrpSpPr>
      <p:grpSpPr>
        <a:xfrm>
          <a:off x="0" y="0"/>
          <a:ext cx="0" cy="0"/>
          <a:chOff x="0" y="0"/>
          <a:chExt cx="0" cy="0"/>
        </a:xfrm>
      </p:grpSpPr>
      <p:sp>
        <p:nvSpPr>
          <p:cNvPr id="107" name="Textebene 1…"/>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0" algn="ctr">
              <a:lnSpc>
                <a:spcPct val="80000"/>
              </a:lnSpc>
              <a:spcBef>
                <a:spcPts val="0"/>
              </a:spcBef>
              <a:buSzTx/>
              <a:buNone/>
              <a:defRPr b="1" spc="-250" sz="25000"/>
            </a:lvl2pPr>
            <a:lvl3pPr marL="0" indent="0" algn="ctr">
              <a:lnSpc>
                <a:spcPct val="80000"/>
              </a:lnSpc>
              <a:spcBef>
                <a:spcPts val="0"/>
              </a:spcBef>
              <a:buSzTx/>
              <a:buNone/>
              <a:defRPr b="1" spc="-250" sz="25000"/>
            </a:lvl3pPr>
            <a:lvl4pPr marL="0" indent="0" algn="ctr">
              <a:lnSpc>
                <a:spcPct val="80000"/>
              </a:lnSpc>
              <a:spcBef>
                <a:spcPts val="0"/>
              </a:spcBef>
              <a:buSzTx/>
              <a:buNone/>
              <a:defRPr b="1" spc="-250" sz="25000"/>
            </a:lvl4pPr>
            <a:lvl5pPr marL="0" indent="0" algn="ctr">
              <a:lnSpc>
                <a:spcPct val="80000"/>
              </a:lnSpc>
              <a:spcBef>
                <a:spcPts val="0"/>
              </a:spcBef>
              <a:buSzTx/>
              <a:buNone/>
              <a:defRPr b="1" spc="-250" sz="25000"/>
            </a:lvl5pPr>
          </a:lstStyle>
          <a:p>
            <a:pPr/>
            <a:r>
              <a:t>100 %</a:t>
            </a:r>
          </a:p>
          <a:p>
            <a:pPr lvl="1"/>
            <a:r>
              <a:t/>
            </a:r>
          </a:p>
          <a:p>
            <a:pPr lvl="2"/>
            <a:r>
              <a:t/>
            </a:r>
          </a:p>
          <a:p>
            <a:pPr lvl="3"/>
            <a:r>
              <a:t/>
            </a:r>
          </a:p>
          <a:p>
            <a:pPr lvl="4"/>
            <a:r>
              <a:t/>
            </a:r>
          </a:p>
        </p:txBody>
      </p:sp>
      <p:sp>
        <p:nvSpPr>
          <p:cNvPr id="108" name="Fakte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Fakten</a:t>
            </a:r>
          </a:p>
        </p:txBody>
      </p:sp>
      <p:sp>
        <p:nvSpPr>
          <p:cNvPr id="109"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itat">
    <p:spTree>
      <p:nvGrpSpPr>
        <p:cNvPr id="1" name=""/>
        <p:cNvGrpSpPr/>
        <p:nvPr/>
      </p:nvGrpSpPr>
      <p:grpSpPr>
        <a:xfrm>
          <a:off x="0" y="0"/>
          <a:ext cx="0" cy="0"/>
          <a:chOff x="0" y="0"/>
          <a:chExt cx="0" cy="0"/>
        </a:xfrm>
      </p:grpSpPr>
      <p:sp>
        <p:nvSpPr>
          <p:cNvPr id="116" name="Quellenangabe"/>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Quellenangabe</a:t>
            </a:r>
          </a:p>
        </p:txBody>
      </p:sp>
      <p:sp>
        <p:nvSpPr>
          <p:cNvPr id="117" name="Textebene 1…"/>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469900">
              <a:spcBef>
                <a:spcPts val="0"/>
              </a:spcBef>
              <a:buSzTx/>
              <a:buNone/>
              <a:defRPr spc="-170" sz="8500">
                <a:latin typeface="Helvetica Neue Medium"/>
                <a:ea typeface="Helvetica Neue Medium"/>
                <a:cs typeface="Helvetica Neue Medium"/>
                <a:sym typeface="Helvetica Neue Medium"/>
              </a:defRPr>
            </a:lvl2pPr>
            <a:lvl3pPr marL="638923" indent="-469900">
              <a:spcBef>
                <a:spcPts val="0"/>
              </a:spcBef>
              <a:buSzTx/>
              <a:buNone/>
              <a:defRPr spc="-170" sz="8500">
                <a:latin typeface="Helvetica Neue Medium"/>
                <a:ea typeface="Helvetica Neue Medium"/>
                <a:cs typeface="Helvetica Neue Medium"/>
                <a:sym typeface="Helvetica Neue Medium"/>
              </a:defRPr>
            </a:lvl3pPr>
            <a:lvl4pPr marL="638923" indent="-469900">
              <a:spcBef>
                <a:spcPts val="0"/>
              </a:spcBef>
              <a:buSzTx/>
              <a:buNone/>
              <a:defRPr spc="-170" sz="8500">
                <a:latin typeface="Helvetica Neue Medium"/>
                <a:ea typeface="Helvetica Neue Medium"/>
                <a:cs typeface="Helvetica Neue Medium"/>
                <a:sym typeface="Helvetica Neue Medium"/>
              </a:defRPr>
            </a:lvl4pPr>
            <a:lvl5pPr marL="638923" indent="-469900">
              <a:spcBef>
                <a:spcPts val="0"/>
              </a:spcBef>
              <a:buSzTx/>
              <a:buNone/>
              <a:defRPr spc="-170" sz="8500">
                <a:latin typeface="Helvetica Neue Medium"/>
                <a:ea typeface="Helvetica Neue Medium"/>
                <a:cs typeface="Helvetica Neue Medium"/>
                <a:sym typeface="Helvetica Neue Medium"/>
              </a:defRPr>
            </a:lvl5pPr>
          </a:lstStyle>
          <a:p>
            <a:pPr/>
            <a:r>
              <a:t>„Bemerkenswert“</a:t>
            </a:r>
          </a:p>
          <a:p>
            <a:pPr lvl="1"/>
            <a:r>
              <a:t/>
            </a:r>
          </a:p>
          <a:p>
            <a:pPr lvl="2"/>
            <a:r>
              <a:t/>
            </a:r>
          </a:p>
          <a:p>
            <a:pPr lvl="3"/>
            <a:r>
              <a:t/>
            </a:r>
          </a:p>
          <a:p>
            <a:pPr lvl="4"/>
            <a:r>
              <a:t/>
            </a:r>
          </a:p>
        </p:txBody>
      </p:sp>
      <p:sp>
        <p:nvSpPr>
          <p:cNvPr id="118"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Stück">
    <p:spTree>
      <p:nvGrpSpPr>
        <p:cNvPr id="1" name=""/>
        <p:cNvGrpSpPr/>
        <p:nvPr/>
      </p:nvGrpSpPr>
      <p:grpSpPr>
        <a:xfrm>
          <a:off x="0" y="0"/>
          <a:ext cx="0" cy="0"/>
          <a:chOff x="0" y="0"/>
          <a:chExt cx="0" cy="0"/>
        </a:xfrm>
      </p:grpSpPr>
      <p:sp>
        <p:nvSpPr>
          <p:cNvPr id="125" name="Bild"/>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6" name="Bild"/>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7" name="Bild"/>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8"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35" name="Bild"/>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6" name="Foliennummer"/>
          <p:cNvSpPr txBox="1"/>
          <p:nvPr>
            <p:ph type="sldNum" sz="quarter" idx="2"/>
          </p:nvPr>
        </p:nvSpPr>
        <p:spPr>
          <a:xfrm>
            <a:off x="12001499" y="13080999"/>
            <a:ext cx="368505" cy="374600"/>
          </a:xfrm>
          <a:prstGeom prst="rect">
            <a:avLst/>
          </a:prstGeom>
        </p:spPr>
        <p:txBody>
          <a:bodyPr/>
          <a:lstStyle>
            <a:lvl1pPr>
              <a:defRPr sz="18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r">
    <p:spTree>
      <p:nvGrpSpPr>
        <p:cNvPr id="1" name=""/>
        <p:cNvGrpSpPr/>
        <p:nvPr/>
      </p:nvGrpSpPr>
      <p:grpSpPr>
        <a:xfrm>
          <a:off x="0" y="0"/>
          <a:ext cx="0" cy="0"/>
          <a:chOff x="0" y="0"/>
          <a:chExt cx="0" cy="0"/>
        </a:xfrm>
      </p:grpSpPr>
      <p:sp>
        <p:nvSpPr>
          <p:cNvPr id="14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Oben">
    <p:spTree>
      <p:nvGrpSpPr>
        <p:cNvPr id="1" name=""/>
        <p:cNvGrpSpPr/>
        <p:nvPr/>
      </p:nvGrpSpPr>
      <p:grpSpPr>
        <a:xfrm>
          <a:off x="0" y="0"/>
          <a:ext cx="0" cy="0"/>
          <a:chOff x="0" y="0"/>
          <a:chExt cx="0" cy="0"/>
        </a:xfrm>
      </p:grpSpPr>
      <p:sp>
        <p:nvSpPr>
          <p:cNvPr id="150" name="Titeltext"/>
          <p:cNvSpPr txBox="1"/>
          <p:nvPr>
            <p:ph type="title"/>
          </p:nvPr>
        </p:nvSpPr>
        <p:spPr>
          <a:xfrm>
            <a:off x="4387453" y="357187"/>
            <a:ext cx="15609094" cy="3036095"/>
          </a:xfrm>
          <a:prstGeom prst="rect">
            <a:avLst/>
          </a:prstGeom>
        </p:spPr>
        <p:txBody>
          <a:bodyPr lIns="71437" tIns="71437" rIns="71437" bIns="71437" anchor="ctr"/>
          <a:lstStyle>
            <a:lvl1pPr algn="ctr" defTabSz="821531">
              <a:lnSpc>
                <a:spcPct val="100000"/>
              </a:lnSpc>
              <a:defRPr b="0" spc="0" sz="11200">
                <a:latin typeface="Helvetica Neue Medium"/>
                <a:ea typeface="Helvetica Neue Medium"/>
                <a:cs typeface="Helvetica Neue Medium"/>
                <a:sym typeface="Helvetica Neue Medium"/>
              </a:defRPr>
            </a:lvl1pPr>
          </a:lstStyle>
          <a:p>
            <a:pPr/>
            <a:r>
              <a:t>Titeltext</a:t>
            </a:r>
          </a:p>
        </p:txBody>
      </p:sp>
      <p:sp>
        <p:nvSpPr>
          <p:cNvPr id="151" name="Foliennummer"/>
          <p:cNvSpPr txBox="1"/>
          <p:nvPr>
            <p:ph type="sldNum" sz="quarter" idx="2"/>
          </p:nvPr>
        </p:nvSpPr>
        <p:spPr>
          <a:xfrm>
            <a:off x="11954103" y="13073062"/>
            <a:ext cx="466269" cy="477671"/>
          </a:xfrm>
          <a:prstGeom prst="rect">
            <a:avLst/>
          </a:prstGeom>
        </p:spPr>
        <p:txBody>
          <a:bodyPr lIns="71437" tIns="71437" rIns="71437" bIns="71437" anchor="t"/>
          <a:lstStyle>
            <a:lvl1pPr defTabSz="821531">
              <a:defRPr sz="2200">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Oben">
    <p:spTree>
      <p:nvGrpSpPr>
        <p:cNvPr id="1" name=""/>
        <p:cNvGrpSpPr/>
        <p:nvPr/>
      </p:nvGrpSpPr>
      <p:grpSpPr>
        <a:xfrm>
          <a:off x="0" y="0"/>
          <a:ext cx="0" cy="0"/>
          <a:chOff x="0" y="0"/>
          <a:chExt cx="0" cy="0"/>
        </a:xfrm>
      </p:grpSpPr>
      <p:sp>
        <p:nvSpPr>
          <p:cNvPr id="158" name="Titeltext"/>
          <p:cNvSpPr txBox="1"/>
          <p:nvPr>
            <p:ph type="title"/>
          </p:nvPr>
        </p:nvSpPr>
        <p:spPr>
          <a:xfrm>
            <a:off x="4387453" y="357187"/>
            <a:ext cx="15609094" cy="3036095"/>
          </a:xfrm>
          <a:prstGeom prst="rect">
            <a:avLst/>
          </a:prstGeom>
        </p:spPr>
        <p:txBody>
          <a:bodyPr lIns="71437" tIns="71437" rIns="71437" bIns="71437" anchor="ctr"/>
          <a:lstStyle>
            <a:lvl1pPr algn="ctr" defTabSz="821531">
              <a:lnSpc>
                <a:spcPct val="100000"/>
              </a:lnSpc>
              <a:defRPr b="0" spc="0" sz="11200">
                <a:latin typeface="Helvetica Neue Medium"/>
                <a:ea typeface="Helvetica Neue Medium"/>
                <a:cs typeface="Helvetica Neue Medium"/>
                <a:sym typeface="Helvetica Neue Medium"/>
              </a:defRPr>
            </a:lvl1pPr>
          </a:lstStyle>
          <a:p>
            <a:pPr/>
            <a:r>
              <a:t>Titeltext</a:t>
            </a:r>
          </a:p>
        </p:txBody>
      </p:sp>
      <p:sp>
        <p:nvSpPr>
          <p:cNvPr id="159" name="Foliennummer"/>
          <p:cNvSpPr txBox="1"/>
          <p:nvPr>
            <p:ph type="sldNum" sz="quarter" idx="2"/>
          </p:nvPr>
        </p:nvSpPr>
        <p:spPr>
          <a:xfrm>
            <a:off x="11954103" y="13073062"/>
            <a:ext cx="466269" cy="477671"/>
          </a:xfrm>
          <a:prstGeom prst="rect">
            <a:avLst/>
          </a:prstGeom>
        </p:spPr>
        <p:txBody>
          <a:bodyPr lIns="71437" tIns="71437" rIns="71437" bIns="71437" anchor="t"/>
          <a:lstStyle>
            <a:lvl1pPr defTabSz="821531">
              <a:defRPr sz="2200">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mp; Foto">
    <p:spTree>
      <p:nvGrpSpPr>
        <p:cNvPr id="1" name=""/>
        <p:cNvGrpSpPr/>
        <p:nvPr/>
      </p:nvGrpSpPr>
      <p:grpSpPr>
        <a:xfrm>
          <a:off x="0" y="0"/>
          <a:ext cx="0" cy="0"/>
          <a:chOff x="0" y="0"/>
          <a:chExt cx="0" cy="0"/>
        </a:xfrm>
      </p:grpSpPr>
      <p:sp>
        <p:nvSpPr>
          <p:cNvPr id="2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Titel der Präsentation"/>
          <p:cNvSpPr txBox="1"/>
          <p:nvPr>
            <p:ph type="title" hasCustomPrompt="1"/>
          </p:nvPr>
        </p:nvSpPr>
        <p:spPr>
          <a:xfrm>
            <a:off x="1206500" y="7124700"/>
            <a:ext cx="21971000" cy="4648200"/>
          </a:xfrm>
          <a:prstGeom prst="rect">
            <a:avLst/>
          </a:prstGeom>
        </p:spPr>
        <p:txBody>
          <a:bodyPr anchor="b"/>
          <a:lstStyle>
            <a:lvl1pPr>
              <a:defRPr spc="-232" sz="11600"/>
            </a:lvl1pPr>
          </a:lstStyle>
          <a:p>
            <a:pPr/>
            <a:r>
              <a:t>Titel der Präsentation</a:t>
            </a:r>
          </a:p>
        </p:txBody>
      </p:sp>
      <p:sp>
        <p:nvSpPr>
          <p:cNvPr id="23" name="Autor und Datum"/>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Autor und Datum</a:t>
            </a:r>
          </a:p>
        </p:txBody>
      </p:sp>
      <p:sp>
        <p:nvSpPr>
          <p:cNvPr id="24" name="Textebene 1…"/>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Präsentationsuntertitel</a:t>
            </a:r>
          </a:p>
          <a:p>
            <a:pPr lvl="1"/>
            <a:r>
              <a:t/>
            </a:r>
          </a:p>
          <a:p>
            <a:pPr lvl="2"/>
            <a:r>
              <a:t/>
            </a:r>
          </a:p>
          <a:p>
            <a:pPr lvl="3"/>
            <a:r>
              <a:t/>
            </a:r>
          </a:p>
          <a:p>
            <a:pPr lvl="4"/>
            <a:r>
              <a:t/>
            </a:r>
          </a:p>
        </p:txBody>
      </p:sp>
      <p:sp>
        <p:nvSpPr>
          <p:cNvPr id="25"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mp; Foto 2">
    <p:spTree>
      <p:nvGrpSpPr>
        <p:cNvPr id="1" name=""/>
        <p:cNvGrpSpPr/>
        <p:nvPr/>
      </p:nvGrpSpPr>
      <p:grpSpPr>
        <a:xfrm>
          <a:off x="0" y="0"/>
          <a:ext cx="0" cy="0"/>
          <a:chOff x="0" y="0"/>
          <a:chExt cx="0" cy="0"/>
        </a:xfrm>
      </p:grpSpPr>
      <p:sp>
        <p:nvSpPr>
          <p:cNvPr id="3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Folientitel"/>
          <p:cNvSpPr txBox="1"/>
          <p:nvPr>
            <p:ph type="title" hasCustomPrompt="1"/>
          </p:nvPr>
        </p:nvSpPr>
        <p:spPr>
          <a:xfrm>
            <a:off x="1206500" y="1270000"/>
            <a:ext cx="9779000" cy="5882273"/>
          </a:xfrm>
          <a:prstGeom prst="rect">
            <a:avLst/>
          </a:prstGeom>
        </p:spPr>
        <p:txBody>
          <a:bodyPr anchor="b"/>
          <a:lstStyle/>
          <a:p>
            <a:pPr/>
            <a:r>
              <a:t>Folientitel</a:t>
            </a:r>
          </a:p>
        </p:txBody>
      </p:sp>
      <p:sp>
        <p:nvSpPr>
          <p:cNvPr id="34" name="Textebene 1…"/>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Folien-Untertitel</a:t>
            </a:r>
          </a:p>
          <a:p>
            <a:pPr lvl="1"/>
            <a:r>
              <a:t/>
            </a:r>
          </a:p>
          <a:p>
            <a:pPr lvl="2"/>
            <a:r>
              <a:t/>
            </a:r>
          </a:p>
          <a:p>
            <a:pPr lvl="3"/>
            <a:r>
              <a:t/>
            </a:r>
          </a:p>
          <a:p>
            <a:pPr lvl="4"/>
            <a:r>
              <a:t/>
            </a:r>
          </a:p>
        </p:txBody>
      </p:sp>
      <p:sp>
        <p:nvSpPr>
          <p:cNvPr id="35" name="Foliennummer"/>
          <p:cNvSpPr txBox="1"/>
          <p:nvPr>
            <p:ph type="sldNum" sz="quarter" idx="2"/>
          </p:nvPr>
        </p:nvSpPr>
        <p:spPr>
          <a:xfrm>
            <a:off x="11945010" y="12961078"/>
            <a:ext cx="481483" cy="49875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mp; Punkte">
    <p:spTree>
      <p:nvGrpSpPr>
        <p:cNvPr id="1" name=""/>
        <p:cNvGrpSpPr/>
        <p:nvPr/>
      </p:nvGrpSpPr>
      <p:grpSpPr>
        <a:xfrm>
          <a:off x="0" y="0"/>
          <a:ext cx="0" cy="0"/>
          <a:chOff x="0" y="0"/>
          <a:chExt cx="0" cy="0"/>
        </a:xfrm>
      </p:grpSpPr>
      <p:sp>
        <p:nvSpPr>
          <p:cNvPr id="42" name="Folientitel"/>
          <p:cNvSpPr txBox="1"/>
          <p:nvPr>
            <p:ph type="title" hasCustomPrompt="1"/>
          </p:nvPr>
        </p:nvSpPr>
        <p:spPr>
          <a:prstGeom prst="rect">
            <a:avLst/>
          </a:prstGeom>
        </p:spPr>
        <p:txBody>
          <a:bodyPr/>
          <a:lstStyle/>
          <a:p>
            <a:pPr/>
            <a:r>
              <a:t>Folientitel</a:t>
            </a:r>
          </a:p>
        </p:txBody>
      </p:sp>
      <p:sp>
        <p:nvSpPr>
          <p:cNvPr id="43" name="Folien-Untertitel"/>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Folien-Untertitel</a:t>
            </a:r>
          </a:p>
        </p:txBody>
      </p:sp>
      <p:sp>
        <p:nvSpPr>
          <p:cNvPr id="44" name="Textebene 1…"/>
          <p:cNvSpPr txBox="1"/>
          <p:nvPr>
            <p:ph type="body" idx="1" hasCustomPrompt="1"/>
          </p:nvPr>
        </p:nvSpPr>
        <p:spPr>
          <a:prstGeom prst="rect">
            <a:avLst/>
          </a:prstGeom>
        </p:spPr>
        <p:txBody>
          <a:bodyPr/>
          <a:lstStyle/>
          <a:p>
            <a:pPr/>
            <a:r>
              <a:t>Text für Folienpunkt</a:t>
            </a:r>
          </a:p>
          <a:p>
            <a:pPr lvl="1"/>
            <a:r>
              <a:t/>
            </a:r>
          </a:p>
          <a:p>
            <a:pPr lvl="2"/>
            <a:r>
              <a:t/>
            </a:r>
          </a:p>
          <a:p>
            <a:pPr lvl="3"/>
            <a:r>
              <a:t/>
            </a:r>
          </a:p>
          <a:p>
            <a:pPr lvl="4"/>
            <a:r>
              <a:t/>
            </a:r>
          </a:p>
        </p:txBody>
      </p:sp>
      <p:sp>
        <p:nvSpPr>
          <p:cNvPr id="45"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e">
    <p:spTree>
      <p:nvGrpSpPr>
        <p:cNvPr id="1" name=""/>
        <p:cNvGrpSpPr/>
        <p:nvPr/>
      </p:nvGrpSpPr>
      <p:grpSpPr>
        <a:xfrm>
          <a:off x="0" y="0"/>
          <a:ext cx="0" cy="0"/>
          <a:chOff x="0" y="0"/>
          <a:chExt cx="0" cy="0"/>
        </a:xfrm>
      </p:grpSpPr>
      <p:sp>
        <p:nvSpPr>
          <p:cNvPr id="52" name="Textebene 1…"/>
          <p:cNvSpPr txBox="1"/>
          <p:nvPr>
            <p:ph type="body" idx="1" hasCustomPrompt="1"/>
          </p:nvPr>
        </p:nvSpPr>
        <p:spPr>
          <a:prstGeom prst="rect">
            <a:avLst/>
          </a:prstGeom>
        </p:spPr>
        <p:txBody>
          <a:bodyPr numCol="2" spcCol="1098550"/>
          <a:lstStyle/>
          <a:p>
            <a:pPr/>
            <a:r>
              <a:t>Text für Folienpunkt</a:t>
            </a:r>
          </a:p>
          <a:p>
            <a:pPr lvl="1"/>
            <a:r>
              <a:t/>
            </a:r>
          </a:p>
          <a:p>
            <a:pPr lvl="2"/>
            <a:r>
              <a:t/>
            </a:r>
          </a:p>
          <a:p>
            <a:pPr lvl="3"/>
            <a:r>
              <a:t/>
            </a:r>
          </a:p>
          <a:p>
            <a:pPr lvl="4"/>
            <a:r>
              <a:t/>
            </a:r>
          </a:p>
        </p:txBody>
      </p:sp>
      <p:sp>
        <p:nvSpPr>
          <p:cNvPr id="5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unkte &amp; Foto">
    <p:spTree>
      <p:nvGrpSpPr>
        <p:cNvPr id="1" name=""/>
        <p:cNvGrpSpPr/>
        <p:nvPr/>
      </p:nvGrpSpPr>
      <p:grpSpPr>
        <a:xfrm>
          <a:off x="0" y="0"/>
          <a:ext cx="0" cy="0"/>
          <a:chOff x="0" y="0"/>
          <a:chExt cx="0" cy="0"/>
        </a:xfrm>
      </p:grpSpPr>
      <p:sp>
        <p:nvSpPr>
          <p:cNvPr id="60" name="Folien-Untertitel"/>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Folien-Untertitel</a:t>
            </a:r>
          </a:p>
        </p:txBody>
      </p:sp>
      <p:sp>
        <p:nvSpPr>
          <p:cNvPr id="61" name="Textebene 1…"/>
          <p:cNvSpPr txBox="1"/>
          <p:nvPr>
            <p:ph type="body" sz="half" idx="1" hasCustomPrompt="1"/>
          </p:nvPr>
        </p:nvSpPr>
        <p:spPr>
          <a:xfrm>
            <a:off x="1206500" y="4248504"/>
            <a:ext cx="9779000" cy="8256630"/>
          </a:xfrm>
          <a:prstGeom prst="rect">
            <a:avLst/>
          </a:prstGeom>
        </p:spPr>
        <p:txBody>
          <a:bodyPr/>
          <a:lstStyle/>
          <a:p>
            <a:pPr/>
            <a:r>
              <a:t>Text für Folienpunkt</a:t>
            </a:r>
          </a:p>
          <a:p>
            <a:pPr lvl="1"/>
            <a:r>
              <a:t/>
            </a:r>
          </a:p>
          <a:p>
            <a:pPr lvl="2"/>
            <a:r>
              <a:t/>
            </a:r>
          </a:p>
          <a:p>
            <a:pPr lvl="3"/>
            <a:r>
              <a:t/>
            </a:r>
          </a:p>
          <a:p>
            <a:pPr lvl="4"/>
            <a:r>
              <a:t/>
            </a:r>
          </a:p>
        </p:txBody>
      </p:sp>
      <p:sp>
        <p:nvSpPr>
          <p:cNvPr id="62" name="660384004_1290x1720.jpg"/>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Folientitel"/>
          <p:cNvSpPr txBox="1"/>
          <p:nvPr>
            <p:ph type="title" hasCustomPrompt="1"/>
          </p:nvPr>
        </p:nvSpPr>
        <p:spPr>
          <a:xfrm>
            <a:off x="1206500" y="1079500"/>
            <a:ext cx="9779000" cy="1435100"/>
          </a:xfrm>
          <a:prstGeom prst="rect">
            <a:avLst/>
          </a:prstGeom>
        </p:spPr>
        <p:txBody>
          <a:bodyPr/>
          <a:lstStyle/>
          <a:p>
            <a:pPr/>
            <a:r>
              <a:t>Folientitel</a:t>
            </a:r>
          </a:p>
        </p:txBody>
      </p:sp>
      <p:sp>
        <p:nvSpPr>
          <p:cNvPr id="64"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bschnitt">
    <p:spTree>
      <p:nvGrpSpPr>
        <p:cNvPr id="1" name=""/>
        <p:cNvGrpSpPr/>
        <p:nvPr/>
      </p:nvGrpSpPr>
      <p:grpSpPr>
        <a:xfrm>
          <a:off x="0" y="0"/>
          <a:ext cx="0" cy="0"/>
          <a:chOff x="0" y="0"/>
          <a:chExt cx="0" cy="0"/>
        </a:xfrm>
      </p:grpSpPr>
      <p:sp>
        <p:nvSpPr>
          <p:cNvPr id="71" name="Titel des Abschnitts"/>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Titel des Abschnitts</a:t>
            </a:r>
          </a:p>
        </p:txBody>
      </p:sp>
      <p:sp>
        <p:nvSpPr>
          <p:cNvPr id="72" name="Foliennummer"/>
          <p:cNvSpPr txBox="1"/>
          <p:nvPr>
            <p:ph type="sldNum" sz="quarter" idx="2"/>
          </p:nvPr>
        </p:nvSpPr>
        <p:spPr>
          <a:xfrm>
            <a:off x="11945010" y="12961078"/>
            <a:ext cx="481483" cy="49875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ur Titel">
    <p:spTree>
      <p:nvGrpSpPr>
        <p:cNvPr id="1" name=""/>
        <p:cNvGrpSpPr/>
        <p:nvPr/>
      </p:nvGrpSpPr>
      <p:grpSpPr>
        <a:xfrm>
          <a:off x="0" y="0"/>
          <a:ext cx="0" cy="0"/>
          <a:chOff x="0" y="0"/>
          <a:chExt cx="0" cy="0"/>
        </a:xfrm>
      </p:grpSpPr>
      <p:sp>
        <p:nvSpPr>
          <p:cNvPr id="79" name="Folientitel"/>
          <p:cNvSpPr txBox="1"/>
          <p:nvPr>
            <p:ph type="title" hasCustomPrompt="1"/>
          </p:nvPr>
        </p:nvSpPr>
        <p:spPr>
          <a:xfrm>
            <a:off x="1206500" y="381000"/>
            <a:ext cx="21971000" cy="1434949"/>
          </a:xfrm>
          <a:prstGeom prst="rect">
            <a:avLst/>
          </a:prstGeom>
        </p:spPr>
        <p:txBody>
          <a:bodyPr/>
          <a:lstStyle>
            <a:lvl1pPr>
              <a:defRPr spc="-140" sz="7000"/>
            </a:lvl1pPr>
          </a:lstStyle>
          <a:p>
            <a:pPr/>
            <a:r>
              <a:t>Folientitel</a:t>
            </a:r>
          </a:p>
        </p:txBody>
      </p:sp>
      <p:pic>
        <p:nvPicPr>
          <p:cNvPr id="80" name="ki-kit_c.png" descr="ki-kit_c.png"/>
          <p:cNvPicPr>
            <a:picLocks noChangeAspect="1"/>
          </p:cNvPicPr>
          <p:nvPr/>
        </p:nvPicPr>
        <p:blipFill>
          <a:blip r:embed="rId2">
            <a:extLst/>
          </a:blip>
          <a:stretch>
            <a:fillRect/>
          </a:stretch>
        </p:blipFill>
        <p:spPr>
          <a:xfrm>
            <a:off x="21933579" y="12184611"/>
            <a:ext cx="2001720" cy="1149426"/>
          </a:xfrm>
          <a:prstGeom prst="rect">
            <a:avLst/>
          </a:prstGeom>
          <a:ln w="12700">
            <a:miter lim="400000"/>
          </a:ln>
        </p:spPr>
      </p:pic>
      <p:sp>
        <p:nvSpPr>
          <p:cNvPr id="81" name="© 2022 Marco Lardelli"/>
          <p:cNvSpPr txBox="1"/>
          <p:nvPr/>
        </p:nvSpPr>
        <p:spPr>
          <a:xfrm>
            <a:off x="99824" y="13029598"/>
            <a:ext cx="2879243" cy="4366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 2022 Marco Lardelli</a:t>
            </a:r>
          </a:p>
        </p:txBody>
      </p:sp>
      <p:sp>
        <p:nvSpPr>
          <p:cNvPr id="82"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9" name="Agenda-Titel"/>
          <p:cNvSpPr txBox="1"/>
          <p:nvPr>
            <p:ph type="title" hasCustomPrompt="1"/>
          </p:nvPr>
        </p:nvSpPr>
        <p:spPr>
          <a:xfrm>
            <a:off x="1206500" y="1079500"/>
            <a:ext cx="21971000" cy="1435100"/>
          </a:xfrm>
          <a:prstGeom prst="rect">
            <a:avLst/>
          </a:prstGeom>
        </p:spPr>
        <p:txBody>
          <a:bodyPr/>
          <a:lstStyle/>
          <a:p>
            <a:pPr/>
            <a:r>
              <a:t>Agenda-Titel</a:t>
            </a:r>
          </a:p>
        </p:txBody>
      </p:sp>
      <p:sp>
        <p:nvSpPr>
          <p:cNvPr id="90" name="Agenda-Untertitel"/>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Agenda-Untertitel</a:t>
            </a:r>
          </a:p>
        </p:txBody>
      </p:sp>
      <p:sp>
        <p:nvSpPr>
          <p:cNvPr id="91" name="Textebene 1…"/>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0" defTabSz="825500">
              <a:lnSpc>
                <a:spcPct val="100000"/>
              </a:lnSpc>
              <a:spcBef>
                <a:spcPts val="1800"/>
              </a:spcBef>
              <a:buSzTx/>
              <a:buNone/>
              <a:defRPr spc="-55" sz="5500"/>
            </a:lvl2pPr>
            <a:lvl3pPr marL="0" indent="0" defTabSz="825500">
              <a:lnSpc>
                <a:spcPct val="100000"/>
              </a:lnSpc>
              <a:spcBef>
                <a:spcPts val="1800"/>
              </a:spcBef>
              <a:buSzTx/>
              <a:buNone/>
              <a:defRPr spc="-55" sz="5500"/>
            </a:lvl3pPr>
            <a:lvl4pPr marL="0" indent="0" defTabSz="825500">
              <a:lnSpc>
                <a:spcPct val="100000"/>
              </a:lnSpc>
              <a:spcBef>
                <a:spcPts val="1800"/>
              </a:spcBef>
              <a:buSzTx/>
              <a:buNone/>
              <a:defRPr spc="-55" sz="5500"/>
            </a:lvl4pPr>
            <a:lvl5pPr marL="0" indent="0" defTabSz="825500">
              <a:lnSpc>
                <a:spcPct val="100000"/>
              </a:lnSpc>
              <a:spcBef>
                <a:spcPts val="1800"/>
              </a:spcBef>
              <a:buSzTx/>
              <a:buNone/>
              <a:defRPr spc="-55" sz="5500"/>
            </a:lvl5pPr>
          </a:lstStyle>
          <a:p>
            <a:pPr/>
            <a:r>
              <a:t>Agendathemen</a:t>
            </a:r>
          </a:p>
          <a:p>
            <a:pPr lvl="1"/>
            <a:r>
              <a:t/>
            </a:r>
          </a:p>
          <a:p>
            <a:pPr lvl="2"/>
            <a:r>
              <a:t/>
            </a:r>
          </a:p>
          <a:p>
            <a:pPr lvl="3"/>
            <a:r>
              <a:t/>
            </a:r>
          </a:p>
          <a:p>
            <a:pPr lvl="4"/>
            <a:r>
              <a:t/>
            </a:r>
          </a:p>
        </p:txBody>
      </p:sp>
      <p:sp>
        <p:nvSpPr>
          <p:cNvPr id="92"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Folientitel"/>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Folientitel</a:t>
            </a:r>
          </a:p>
        </p:txBody>
      </p:sp>
      <p:sp>
        <p:nvSpPr>
          <p:cNvPr id="3" name="Textebene 1…"/>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Text für Folienpunkt</a:t>
            </a:r>
          </a:p>
          <a:p>
            <a:pPr lvl="1"/>
            <a:r>
              <a:t/>
            </a:r>
          </a:p>
          <a:p>
            <a:pPr lvl="2"/>
            <a:r>
              <a:t/>
            </a:r>
          </a:p>
          <a:p>
            <a:pPr lvl="3"/>
            <a:r>
              <a:t/>
            </a:r>
          </a:p>
          <a:p>
            <a:pPr lvl="4"/>
            <a:r>
              <a:t/>
            </a:r>
          </a:p>
        </p:txBody>
      </p:sp>
      <p:sp>
        <p:nvSpPr>
          <p:cNvPr id="4" name="Foliennummer"/>
          <p:cNvSpPr txBox="1"/>
          <p:nvPr>
            <p:ph type="sldNum" sz="quarter" idx="2"/>
          </p:nvPr>
        </p:nvSpPr>
        <p:spPr>
          <a:xfrm>
            <a:off x="11945010" y="12956844"/>
            <a:ext cx="481483" cy="498755"/>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26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hyperlink" Target="https://ki-kit.ch"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9.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10.png"/><Relationship Id="rId4" Type="http://schemas.openxmlformats.org/officeDocument/2006/relationships/image" Target="../media/image1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hyperlink" Target="http://psych.fullerton.edu/mbirnbaum/psych101/eliza.htm" TargetMode="External"/><Relationship Id="rId4" Type="http://schemas.openxmlformats.org/officeDocument/2006/relationships/image" Target="../media/image1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3.pn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4.png"/><Relationship Id="rId10"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Foliennummer"/>
          <p:cNvSpPr txBox="1"/>
          <p:nvPr>
            <p:ph type="sldNum" sz="quarter" idx="2"/>
          </p:nvPr>
        </p:nvSpPr>
        <p:spPr>
          <a:xfrm>
            <a:off x="12036805" y="12956844"/>
            <a:ext cx="297893" cy="4987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9" name="Künstliche Intelligenz und Philosophie…"/>
          <p:cNvSpPr txBox="1"/>
          <p:nvPr/>
        </p:nvSpPr>
        <p:spPr>
          <a:xfrm>
            <a:off x="5160654" y="2910850"/>
            <a:ext cx="13800546" cy="72297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defRPr sz="9100">
                <a:solidFill>
                  <a:schemeClr val="accent1"/>
                </a:solidFill>
              </a:defRPr>
            </a:pPr>
            <a:r>
              <a:t>Künstliche Intelligenz und Philosophie</a:t>
            </a:r>
          </a:p>
          <a:p>
            <a:pPr algn="ctr">
              <a:defRPr sz="5200">
                <a:solidFill>
                  <a:schemeClr val="accent1"/>
                </a:solidFill>
              </a:defRPr>
            </a:pPr>
          </a:p>
          <a:p>
            <a:pPr algn="ctr">
              <a:defRPr sz="4000">
                <a:solidFill>
                  <a:srgbClr val="5E5E5E"/>
                </a:solidFill>
              </a:defRPr>
            </a:pPr>
            <a:r>
              <a:t>Version 12.11.22</a:t>
            </a:r>
          </a:p>
          <a:p>
            <a:pPr algn="ctr">
              <a:defRPr sz="3600">
                <a:solidFill>
                  <a:srgbClr val="5E5E5E"/>
                </a:solidFill>
              </a:defRPr>
            </a:pPr>
            <a:r>
              <a:rPr sz="4000"/>
              <a:t>Marco</a:t>
            </a:r>
            <a:r>
              <a:t> Lardelli</a:t>
            </a:r>
          </a:p>
          <a:p>
            <a:pPr algn="ctr">
              <a:defRPr sz="3600">
                <a:solidFill>
                  <a:srgbClr val="5E5E5E"/>
                </a:solidFill>
              </a:defRPr>
            </a:pPr>
            <a:r>
              <a:rPr u="sng">
                <a:hlinkClick r:id="rId3" invalidUrl="" action="" tgtFrame="" tooltip="" history="1" highlightClick="0" endSnd="0"/>
              </a:rPr>
              <a:t>https://ki-kit.ch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1. Was ist Intelligenz? - IQ-Test"/>
          <p:cNvSpPr txBox="1"/>
          <p:nvPr>
            <p:ph type="title"/>
          </p:nvPr>
        </p:nvSpPr>
        <p:spPr>
          <a:prstGeom prst="rect">
            <a:avLst/>
          </a:prstGeom>
        </p:spPr>
        <p:txBody>
          <a:bodyPr/>
          <a:lstStyle/>
          <a:p>
            <a:pPr/>
            <a:r>
              <a:t>1. Was ist Intelligenz? - IQ-Test</a:t>
            </a:r>
          </a:p>
        </p:txBody>
      </p:sp>
      <p:sp>
        <p:nvSpPr>
          <p:cNvPr id="250"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1" name="Was sagt dann ein Intelligenztest (z.B. „IQ-Test“) über einen Menschen aus?"/>
          <p:cNvSpPr txBox="1"/>
          <p:nvPr/>
        </p:nvSpPr>
        <p:spPr>
          <a:xfrm>
            <a:off x="9960170" y="4246476"/>
            <a:ext cx="12165152" cy="28567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500">
                <a:solidFill>
                  <a:srgbClr val="0E94FF"/>
                </a:solidFill>
              </a:defRPr>
            </a:lvl1pPr>
          </a:lstStyle>
          <a:p>
            <a:pPr/>
            <a:r>
              <a:t>Was sagt dann ein Intelligenztest (z.B. „IQ-Test“) über einen Menschen aus?</a:t>
            </a:r>
          </a:p>
        </p:txBody>
      </p:sp>
      <p:pic>
        <p:nvPicPr>
          <p:cNvPr id="252" name="Raven_Matrix.svg.png" descr="Raven_Matrix.svg.png"/>
          <p:cNvPicPr>
            <a:picLocks noChangeAspect="1"/>
          </p:cNvPicPr>
          <p:nvPr/>
        </p:nvPicPr>
        <p:blipFill>
          <a:blip r:embed="rId3">
            <a:extLst/>
          </a:blip>
          <a:stretch>
            <a:fillRect/>
          </a:stretch>
        </p:blipFill>
        <p:spPr>
          <a:xfrm>
            <a:off x="2435367" y="3960305"/>
            <a:ext cx="6103429" cy="610342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1. Was ist Intelligenz? - „Superhuman performance“"/>
          <p:cNvSpPr txBox="1"/>
          <p:nvPr>
            <p:ph type="title"/>
          </p:nvPr>
        </p:nvSpPr>
        <p:spPr>
          <a:prstGeom prst="rect">
            <a:avLst/>
          </a:prstGeom>
        </p:spPr>
        <p:txBody>
          <a:bodyPr/>
          <a:lstStyle/>
          <a:p>
            <a:pPr/>
            <a:r>
              <a:t>1. Was ist Intelligenz? - „Superhuman performance“</a:t>
            </a:r>
          </a:p>
        </p:txBody>
      </p:sp>
      <p:sp>
        <p:nvSpPr>
          <p:cNvPr id="257"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8" name="Deep_Blue.jpg" descr="Deep_Blue.jpg"/>
          <p:cNvPicPr>
            <a:picLocks noChangeAspect="1"/>
          </p:cNvPicPr>
          <p:nvPr/>
        </p:nvPicPr>
        <p:blipFill>
          <a:blip r:embed="rId3">
            <a:extLst/>
          </a:blip>
          <a:stretch>
            <a:fillRect/>
          </a:stretch>
        </p:blipFill>
        <p:spPr>
          <a:xfrm>
            <a:off x="3884626" y="2421189"/>
            <a:ext cx="5080001" cy="7632701"/>
          </a:xfrm>
          <a:prstGeom prst="rect">
            <a:avLst/>
          </a:prstGeom>
          <a:ln w="12700">
            <a:miter lim="400000"/>
          </a:ln>
        </p:spPr>
      </p:pic>
      <p:sp>
        <p:nvSpPr>
          <p:cNvPr id="259" name="Schachcomputer „Deep Blue“…"/>
          <p:cNvSpPr txBox="1"/>
          <p:nvPr/>
        </p:nvSpPr>
        <p:spPr>
          <a:xfrm>
            <a:off x="1843620" y="10438756"/>
            <a:ext cx="9859269" cy="1371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100000"/>
              </a:lnSpc>
              <a:spcBef>
                <a:spcPts val="0"/>
              </a:spcBef>
              <a:defRPr sz="4200">
                <a:latin typeface="Helvetica"/>
                <a:ea typeface="Helvetica"/>
                <a:cs typeface="Helvetica"/>
                <a:sym typeface="Helvetica"/>
              </a:defRPr>
            </a:pPr>
            <a:r>
              <a:t>Schachcomputer „Deep Blue“</a:t>
            </a:r>
          </a:p>
          <a:p>
            <a:pPr defTabSz="457200">
              <a:lnSpc>
                <a:spcPct val="100000"/>
              </a:lnSpc>
              <a:spcBef>
                <a:spcPts val="0"/>
              </a:spcBef>
              <a:defRPr sz="4200">
                <a:latin typeface="Helvetica"/>
                <a:ea typeface="Helvetica"/>
                <a:cs typeface="Helvetica"/>
                <a:sym typeface="Helvetica"/>
              </a:defRPr>
            </a:pPr>
            <a:r>
              <a:t>(Sieg gegen Weltmeister Kasparov 1997)</a:t>
            </a:r>
          </a:p>
        </p:txBody>
      </p:sp>
      <p:sp>
        <p:nvSpPr>
          <p:cNvPr id="260" name="Wenn eine KI ein Problem besser lösen kann als ein durchschnittlicher Mensch, hat sie übermenschliche Leistung.…"/>
          <p:cNvSpPr txBox="1"/>
          <p:nvPr/>
        </p:nvSpPr>
        <p:spPr>
          <a:xfrm>
            <a:off x="12759280" y="2296255"/>
            <a:ext cx="8754270" cy="71035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200">
                <a:solidFill>
                  <a:srgbClr val="0E94FF"/>
                </a:solidFill>
              </a:defRPr>
            </a:pPr>
            <a:r>
              <a:t>Wenn eine KI ein Problem besser lösen kann als ein </a:t>
            </a:r>
            <a:r>
              <a:rPr b="1"/>
              <a:t>durchschnittlicher</a:t>
            </a:r>
            <a:r>
              <a:t> Mensch, hat sie </a:t>
            </a:r>
            <a:r>
              <a:rPr b="1"/>
              <a:t>übermenschliche Leistung</a:t>
            </a:r>
            <a:r>
              <a:t>.</a:t>
            </a:r>
          </a:p>
          <a:p>
            <a:pPr>
              <a:defRPr sz="5200">
                <a:solidFill>
                  <a:srgbClr val="0E94FF"/>
                </a:solidFill>
              </a:defRPr>
            </a:pPr>
          </a:p>
          <a:p>
            <a:pPr>
              <a:defRPr sz="5200">
                <a:solidFill>
                  <a:srgbClr val="0E94FF"/>
                </a:solidFill>
              </a:defRPr>
            </a:pPr>
            <a:r>
              <a:t>Engl. </a:t>
            </a:r>
            <a:r>
              <a:rPr b="1"/>
              <a:t>„superhuman performance“</a:t>
            </a:r>
          </a:p>
        </p:txBody>
      </p:sp>
      <p:sp>
        <p:nvSpPr>
          <p:cNvPr id="261" name="Genehmigt"/>
          <p:cNvSpPr/>
          <p:nvPr/>
        </p:nvSpPr>
        <p:spPr>
          <a:xfrm>
            <a:off x="15394954" y="10118669"/>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34" y="0"/>
                  <a:pt x="0" y="4836"/>
                  <a:pt x="0" y="10801"/>
                </a:cubicBezTo>
                <a:cubicBezTo>
                  <a:pt x="0" y="16765"/>
                  <a:pt x="4835" y="21600"/>
                  <a:pt x="10799" y="21600"/>
                </a:cubicBezTo>
                <a:cubicBezTo>
                  <a:pt x="16764" y="21600"/>
                  <a:pt x="21600" y="16765"/>
                  <a:pt x="21600" y="10801"/>
                </a:cubicBezTo>
                <a:cubicBezTo>
                  <a:pt x="21600" y="4836"/>
                  <a:pt x="16764" y="0"/>
                  <a:pt x="10799" y="0"/>
                </a:cubicBezTo>
                <a:close/>
                <a:moveTo>
                  <a:pt x="16449" y="5521"/>
                </a:moveTo>
                <a:cubicBezTo>
                  <a:pt x="16477" y="5521"/>
                  <a:pt x="16505" y="5532"/>
                  <a:pt x="16527" y="5553"/>
                </a:cubicBezTo>
                <a:lnTo>
                  <a:pt x="18129" y="7155"/>
                </a:lnTo>
                <a:cubicBezTo>
                  <a:pt x="18171" y="7198"/>
                  <a:pt x="18171" y="7268"/>
                  <a:pt x="18129" y="7311"/>
                </a:cubicBezTo>
                <a:lnTo>
                  <a:pt x="8340" y="17100"/>
                </a:lnTo>
                <a:cubicBezTo>
                  <a:pt x="8297" y="17142"/>
                  <a:pt x="8227" y="17142"/>
                  <a:pt x="8185" y="17100"/>
                </a:cubicBezTo>
                <a:lnTo>
                  <a:pt x="7693" y="16608"/>
                </a:lnTo>
                <a:lnTo>
                  <a:pt x="6505" y="15420"/>
                </a:lnTo>
                <a:lnTo>
                  <a:pt x="3062" y="11977"/>
                </a:lnTo>
                <a:cubicBezTo>
                  <a:pt x="3020" y="11934"/>
                  <a:pt x="3020" y="11866"/>
                  <a:pt x="3062" y="11823"/>
                </a:cubicBezTo>
                <a:lnTo>
                  <a:pt x="4664" y="10221"/>
                </a:lnTo>
                <a:cubicBezTo>
                  <a:pt x="4707" y="10178"/>
                  <a:pt x="4777" y="10178"/>
                  <a:pt x="4820" y="10221"/>
                </a:cubicBezTo>
                <a:lnTo>
                  <a:pt x="8185" y="13586"/>
                </a:lnTo>
                <a:cubicBezTo>
                  <a:pt x="8227" y="13629"/>
                  <a:pt x="8297" y="13629"/>
                  <a:pt x="8340" y="13586"/>
                </a:cubicBezTo>
                <a:lnTo>
                  <a:pt x="16373" y="5553"/>
                </a:lnTo>
                <a:cubicBezTo>
                  <a:pt x="16394" y="5532"/>
                  <a:pt x="16421" y="5521"/>
                  <a:pt x="16449" y="5521"/>
                </a:cubicBezTo>
                <a:close/>
              </a:path>
            </a:pathLst>
          </a:custGeom>
          <a:solidFill>
            <a:srgbClr val="60D937"/>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1. Was ist Intelligenz? - „Artificial superintelligence“"/>
          <p:cNvSpPr txBox="1"/>
          <p:nvPr>
            <p:ph type="title"/>
          </p:nvPr>
        </p:nvSpPr>
        <p:spPr>
          <a:prstGeom prst="rect">
            <a:avLst/>
          </a:prstGeom>
        </p:spPr>
        <p:txBody>
          <a:bodyPr/>
          <a:lstStyle/>
          <a:p>
            <a:pPr/>
            <a:r>
              <a:t>1. Was ist Intelligenz? - „Artificial superintelligence“</a:t>
            </a:r>
          </a:p>
        </p:txBody>
      </p:sp>
      <p:sp>
        <p:nvSpPr>
          <p:cNvPr id="266"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7" name="Wenn eine KI eine grosse Anzahl von Problemen mit „superhuman performance“ lösen kann, nennt man sie eine Superintelligenz.  Engl. „artificial superintelligence (ASI)“"/>
          <p:cNvSpPr txBox="1"/>
          <p:nvPr/>
        </p:nvSpPr>
        <p:spPr>
          <a:xfrm>
            <a:off x="11749292" y="3093583"/>
            <a:ext cx="9623479" cy="59128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200">
                <a:solidFill>
                  <a:srgbClr val="0E94FF"/>
                </a:solidFill>
              </a:defRPr>
            </a:pPr>
            <a:r>
              <a:t>Wenn eine KI eine grosse Anzahl von Problemen mit „superhuman performance“ lösen kann, nennt man sie eine </a:t>
            </a:r>
            <a:r>
              <a:rPr b="1"/>
              <a:t>Superintelligenz.</a:t>
            </a:r>
            <a:br>
              <a:rPr b="1"/>
            </a:br>
            <a:br>
              <a:rPr b="1"/>
            </a:br>
            <a:r>
              <a:t>Engl</a:t>
            </a:r>
            <a:r>
              <a:rPr b="1"/>
              <a:t>. </a:t>
            </a:r>
            <a:r>
              <a:t>„artificial superintelligence (ASI)“</a:t>
            </a:r>
          </a:p>
        </p:txBody>
      </p:sp>
      <p:pic>
        <p:nvPicPr>
          <p:cNvPr id="268" name="pixabay_robot_humanoid.png" descr="pixabay_robot_humanoid.png"/>
          <p:cNvPicPr>
            <a:picLocks noChangeAspect="1"/>
          </p:cNvPicPr>
          <p:nvPr/>
        </p:nvPicPr>
        <p:blipFill>
          <a:blip r:embed="rId3">
            <a:extLst/>
          </a:blip>
          <a:stretch>
            <a:fillRect/>
          </a:stretch>
        </p:blipFill>
        <p:spPr>
          <a:xfrm>
            <a:off x="-2066084" y="336119"/>
            <a:ext cx="17564373" cy="10977732"/>
          </a:xfrm>
          <a:prstGeom prst="rect">
            <a:avLst/>
          </a:prstGeom>
          <a:ln w="12700">
            <a:miter lim="400000"/>
          </a:ln>
        </p:spPr>
      </p:pic>
      <p:sp>
        <p:nvSpPr>
          <p:cNvPr id="269" name="Abbrechen"/>
          <p:cNvSpPr/>
          <p:nvPr/>
        </p:nvSpPr>
        <p:spPr>
          <a:xfrm>
            <a:off x="15035677" y="9736175"/>
            <a:ext cx="1269989" cy="1270013"/>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2. Objektive Selbstaufmerksamkeit"/>
          <p:cNvSpPr txBox="1"/>
          <p:nvPr>
            <p:ph type="title"/>
          </p:nvPr>
        </p:nvSpPr>
        <p:spPr>
          <a:prstGeom prst="rect">
            <a:avLst/>
          </a:prstGeom>
        </p:spPr>
        <p:txBody>
          <a:bodyPr/>
          <a:lstStyle/>
          <a:p>
            <a:pPr/>
            <a:r>
              <a:t>2. Objektive Selbstaufmerksamkeit</a:t>
            </a:r>
          </a:p>
        </p:txBody>
      </p:sp>
      <p:sp>
        <p:nvSpPr>
          <p:cNvPr id="274"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75" name="00021.png" descr="00021.png"/>
          <p:cNvPicPr>
            <a:picLocks noChangeAspect="1"/>
          </p:cNvPicPr>
          <p:nvPr/>
        </p:nvPicPr>
        <p:blipFill>
          <a:blip r:embed="rId2">
            <a:extLst/>
          </a:blip>
          <a:stretch>
            <a:fillRect/>
          </a:stretch>
        </p:blipFill>
        <p:spPr>
          <a:xfrm>
            <a:off x="7901954" y="2769952"/>
            <a:ext cx="8104024" cy="8104024"/>
          </a:xfrm>
          <a:prstGeom prst="rect">
            <a:avLst/>
          </a:prstGeom>
          <a:ln w="12700">
            <a:miter lim="400000"/>
          </a:ln>
        </p:spPr>
      </p:pic>
      <p:sp>
        <p:nvSpPr>
          <p:cNvPr id="276" name="(Engl. „self awareness“)"/>
          <p:cNvSpPr txBox="1"/>
          <p:nvPr/>
        </p:nvSpPr>
        <p:spPr>
          <a:xfrm>
            <a:off x="1253872" y="1636294"/>
            <a:ext cx="7447853" cy="22480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500">
                <a:solidFill>
                  <a:schemeClr val="accent1"/>
                </a:solidFill>
              </a:defRPr>
            </a:lvl1pPr>
          </a:lstStyle>
          <a:p>
            <a:pPr/>
            <a:r>
              <a:t>(Engl. „self awareness“)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2. Objektive Selbstaufmerksamkeit"/>
          <p:cNvSpPr txBox="1"/>
          <p:nvPr>
            <p:ph type="title"/>
          </p:nvPr>
        </p:nvSpPr>
        <p:spPr>
          <a:prstGeom prst="rect">
            <a:avLst/>
          </a:prstGeom>
        </p:spPr>
        <p:txBody>
          <a:bodyPr/>
          <a:lstStyle/>
          <a:p>
            <a:pPr/>
            <a:r>
              <a:t>2. Objektive Selbstaufmerksamkeit</a:t>
            </a:r>
          </a:p>
        </p:txBody>
      </p:sp>
      <p:sp>
        <p:nvSpPr>
          <p:cNvPr id="279"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0" name="1. Wissen um die eigene Individualität…"/>
          <p:cNvSpPr txBox="1"/>
          <p:nvPr/>
        </p:nvSpPr>
        <p:spPr>
          <a:xfrm>
            <a:off x="6810513" y="2827034"/>
            <a:ext cx="10340228" cy="4529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500">
                <a:solidFill>
                  <a:schemeClr val="accent1"/>
                </a:solidFill>
              </a:defRPr>
            </a:pPr>
            <a:r>
              <a:t>1. Wissen um die eigene Individualität</a:t>
            </a:r>
          </a:p>
          <a:p>
            <a:pPr>
              <a:defRPr sz="5500">
                <a:solidFill>
                  <a:schemeClr val="accent1"/>
                </a:solidFill>
              </a:defRPr>
            </a:pPr>
            <a:r>
              <a:t>2. Verständnis der eigenen Wünsche, Ziele und Gedanken (sog. </a:t>
            </a:r>
            <a:r>
              <a:rPr i="1"/>
              <a:t>Introspektion</a:t>
            </a:r>
            <a:r>
              <a:t>)</a:t>
            </a:r>
          </a:p>
        </p:txBody>
      </p:sp>
      <p:sp>
        <p:nvSpPr>
          <p:cNvPr id="281" name="(Es wird manchmal auch der Begriff Selbstbewusstsein verwendet, der jedoch in der Umgangssprache bzw. Psychologie eine andere Bedeutung hat)"/>
          <p:cNvSpPr txBox="1"/>
          <p:nvPr/>
        </p:nvSpPr>
        <p:spPr>
          <a:xfrm>
            <a:off x="6764373" y="9227172"/>
            <a:ext cx="10340228" cy="24873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300">
                <a:solidFill>
                  <a:schemeClr val="accent1"/>
                </a:solidFill>
              </a:defRPr>
            </a:pPr>
            <a:r>
              <a:t>(Es wird manchmal auch der Begriff </a:t>
            </a:r>
            <a:r>
              <a:rPr i="1"/>
              <a:t>Selbstbewusstsein</a:t>
            </a:r>
            <a:r>
              <a:t> verwendet, der jedoch in der Umgangssprache bzw. Psychologie eine andere Bedeutung hat)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2. Objektive Selbstaufmerksamkeit"/>
          <p:cNvSpPr txBox="1"/>
          <p:nvPr>
            <p:ph type="title"/>
          </p:nvPr>
        </p:nvSpPr>
        <p:spPr>
          <a:prstGeom prst="rect">
            <a:avLst/>
          </a:prstGeom>
        </p:spPr>
        <p:txBody>
          <a:bodyPr/>
          <a:lstStyle/>
          <a:p>
            <a:pPr/>
            <a:r>
              <a:t>2. Objektive Selbstaufmerksamkeit</a:t>
            </a:r>
          </a:p>
        </p:txBody>
      </p:sp>
      <p:sp>
        <p:nvSpPr>
          <p:cNvPr id="284"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85" name="00021.png" descr="00021.png"/>
          <p:cNvPicPr>
            <a:picLocks noChangeAspect="1"/>
          </p:cNvPicPr>
          <p:nvPr/>
        </p:nvPicPr>
        <p:blipFill>
          <a:blip r:embed="rId2">
            <a:extLst/>
          </a:blip>
          <a:stretch>
            <a:fillRect/>
          </a:stretch>
        </p:blipFill>
        <p:spPr>
          <a:xfrm>
            <a:off x="1322603" y="2308243"/>
            <a:ext cx="9031200" cy="9031200"/>
          </a:xfrm>
          <a:prstGeom prst="rect">
            <a:avLst/>
          </a:prstGeom>
          <a:ln w="12700">
            <a:miter lim="400000"/>
          </a:ln>
        </p:spPr>
      </p:pic>
      <p:sp>
        <p:nvSpPr>
          <p:cNvPr id="286" name="(Engl. „self awareness“)"/>
          <p:cNvSpPr txBox="1"/>
          <p:nvPr/>
        </p:nvSpPr>
        <p:spPr>
          <a:xfrm>
            <a:off x="16317124" y="597449"/>
            <a:ext cx="7447853" cy="22480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500">
                <a:solidFill>
                  <a:schemeClr val="accent1"/>
                </a:solidFill>
              </a:defRPr>
            </a:lvl1pPr>
          </a:lstStyle>
          <a:p>
            <a:pPr/>
            <a:r>
              <a:t>(Engl. „self awareness“)</a:t>
            </a:r>
          </a:p>
        </p:txBody>
      </p:sp>
      <p:sp>
        <p:nvSpPr>
          <p:cNvPr id="287" name="„Heute bin ich müde, ich möchte etwas länger schlafen“"/>
          <p:cNvSpPr/>
          <p:nvPr/>
        </p:nvSpPr>
        <p:spPr>
          <a:xfrm>
            <a:off x="11373235" y="2610245"/>
            <a:ext cx="8797167" cy="4709399"/>
          </a:xfrm>
          <a:prstGeom prst="wedgeEllipseCallout">
            <a:avLst>
              <a:gd name="adj1" fmla="val -49385"/>
              <a:gd name="adj2" fmla="val 68393"/>
            </a:avLst>
          </a:prstGeom>
          <a:solidFill>
            <a:srgbClr val="00A1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pPr/>
            <a:r>
              <a:t>„Heute bin ich müde, ich möchte etwas länger schlafen“</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2. Objektive Selbstaufmerksamkeit"/>
          <p:cNvSpPr txBox="1"/>
          <p:nvPr>
            <p:ph type="title"/>
          </p:nvPr>
        </p:nvSpPr>
        <p:spPr>
          <a:prstGeom prst="rect">
            <a:avLst/>
          </a:prstGeom>
        </p:spPr>
        <p:txBody>
          <a:bodyPr/>
          <a:lstStyle/>
          <a:p>
            <a:pPr/>
            <a:r>
              <a:t>2. Objektive Selbstaufmerksamkeit</a:t>
            </a:r>
          </a:p>
        </p:txBody>
      </p:sp>
      <p:sp>
        <p:nvSpPr>
          <p:cNvPr id="290"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1" name="(Engl. „self awareness“)"/>
          <p:cNvSpPr txBox="1"/>
          <p:nvPr/>
        </p:nvSpPr>
        <p:spPr>
          <a:xfrm>
            <a:off x="16317124" y="597449"/>
            <a:ext cx="7447853" cy="22480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500">
                <a:solidFill>
                  <a:schemeClr val="accent1"/>
                </a:solidFill>
              </a:defRPr>
            </a:lvl1pPr>
          </a:lstStyle>
          <a:p>
            <a:pPr/>
            <a:r>
              <a:t>(Engl. „self awareness“)</a:t>
            </a:r>
          </a:p>
        </p:txBody>
      </p:sp>
      <p:pic>
        <p:nvPicPr>
          <p:cNvPr id="292" name="500px-NICO_looks_at_himself.jpg" descr="500px-NICO_looks_at_himself.jpg"/>
          <p:cNvPicPr>
            <a:picLocks noChangeAspect="1"/>
          </p:cNvPicPr>
          <p:nvPr/>
        </p:nvPicPr>
        <p:blipFill>
          <a:blip r:embed="rId3">
            <a:extLst/>
          </a:blip>
          <a:stretch>
            <a:fillRect/>
          </a:stretch>
        </p:blipFill>
        <p:spPr>
          <a:xfrm>
            <a:off x="1254128" y="2979808"/>
            <a:ext cx="9281323" cy="6960993"/>
          </a:xfrm>
          <a:prstGeom prst="rect">
            <a:avLst/>
          </a:prstGeom>
          <a:ln w="12700">
            <a:miter lim="400000"/>
          </a:ln>
        </p:spPr>
      </p:pic>
      <p:sp>
        <p:nvSpPr>
          <p:cNvPr id="293" name="Objektive Selbstaufmerksamkeit kann man messen.…"/>
          <p:cNvSpPr txBox="1"/>
          <p:nvPr/>
        </p:nvSpPr>
        <p:spPr>
          <a:xfrm>
            <a:off x="11196747" y="3058620"/>
            <a:ext cx="10340228" cy="43551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500">
                <a:solidFill>
                  <a:schemeClr val="accent1"/>
                </a:solidFill>
              </a:defRPr>
            </a:pPr>
            <a:r>
              <a:t>Objektive Selbstaufmerksamkeit kann man </a:t>
            </a:r>
            <a:r>
              <a:rPr b="1"/>
              <a:t>messen</a:t>
            </a:r>
            <a:r>
              <a:t>. </a:t>
            </a:r>
          </a:p>
          <a:p>
            <a:pPr>
              <a:defRPr sz="5500">
                <a:solidFill>
                  <a:schemeClr val="accent1"/>
                </a:solidFill>
              </a:defRPr>
            </a:pPr>
          </a:p>
          <a:p>
            <a:pPr>
              <a:defRPr sz="5500">
                <a:solidFill>
                  <a:schemeClr val="accent1"/>
                </a:solidFill>
              </a:defRPr>
            </a:pPr>
            <a:r>
              <a:t>Z.B. mit dem „Spiegeltest“.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2. Objektive Selbstaufmerksamkeit"/>
          <p:cNvSpPr txBox="1"/>
          <p:nvPr>
            <p:ph type="title"/>
          </p:nvPr>
        </p:nvSpPr>
        <p:spPr>
          <a:prstGeom prst="rect">
            <a:avLst/>
          </a:prstGeom>
        </p:spPr>
        <p:txBody>
          <a:bodyPr/>
          <a:lstStyle/>
          <a:p>
            <a:pPr/>
            <a:r>
              <a:t>2. Objektive Selbstaufmerksamkeit</a:t>
            </a:r>
          </a:p>
        </p:txBody>
      </p:sp>
      <p:sp>
        <p:nvSpPr>
          <p:cNvPr id="298"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9" name="Man kann heute KI’s bauen, die stark den Anschein erwecken, objektive Selbstaufmerksamkeit zu besitzen:"/>
          <p:cNvSpPr txBox="1"/>
          <p:nvPr/>
        </p:nvSpPr>
        <p:spPr>
          <a:xfrm>
            <a:off x="1298863" y="2828189"/>
            <a:ext cx="19977245" cy="16995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500">
                <a:solidFill>
                  <a:schemeClr val="accent1"/>
                </a:solidFill>
              </a:defRPr>
            </a:pPr>
            <a:r>
              <a:t>Man kann heute KI’s bauen, die stark den </a:t>
            </a:r>
            <a:r>
              <a:rPr b="1"/>
              <a:t>Anschein</a:t>
            </a:r>
            <a:r>
              <a:t> erwecken, objektive Selbstaufmerksamkeit zu besitzen:</a:t>
            </a:r>
          </a:p>
        </p:txBody>
      </p:sp>
      <p:sp>
        <p:nvSpPr>
          <p:cNvPr id="300" name="&quot;In my experience I have found it best to develop healthy eating habits. In order to achieve this it is important that you move from a strict and rigid diet to having healthy eating habits.“…"/>
          <p:cNvSpPr txBox="1"/>
          <p:nvPr/>
        </p:nvSpPr>
        <p:spPr>
          <a:xfrm>
            <a:off x="6035559" y="5843465"/>
            <a:ext cx="12614165" cy="427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00000"/>
              </a:lnSpc>
              <a:spcBef>
                <a:spcPts val="0"/>
              </a:spcBef>
              <a:defRPr sz="3900">
                <a:latin typeface="Helvetica"/>
                <a:ea typeface="Helvetica"/>
                <a:cs typeface="Helvetica"/>
                <a:sym typeface="Helvetica"/>
              </a:defRPr>
            </a:pPr>
            <a:r>
              <a:t>"In my experience I have found it best to develop healthy eating habits. In order to achieve this it is important that you move from a strict and rigid diet to having healthy eating habits.“</a:t>
            </a:r>
          </a:p>
          <a:p>
            <a:pPr defTabSz="457200">
              <a:lnSpc>
                <a:spcPct val="100000"/>
              </a:lnSpc>
              <a:spcBef>
                <a:spcPts val="0"/>
              </a:spcBef>
              <a:defRPr sz="3900">
                <a:latin typeface="Helvetica"/>
                <a:ea typeface="Helvetica"/>
                <a:cs typeface="Helvetica"/>
                <a:sym typeface="Helvetica"/>
              </a:defRPr>
            </a:pPr>
          </a:p>
          <a:p>
            <a:pPr defTabSz="457200">
              <a:lnSpc>
                <a:spcPct val="100000"/>
              </a:lnSpc>
              <a:spcBef>
                <a:spcPts val="0"/>
              </a:spcBef>
              <a:defRPr sz="3900">
                <a:solidFill>
                  <a:schemeClr val="accent1"/>
                </a:solidFill>
                <a:latin typeface="Helvetica"/>
                <a:ea typeface="Helvetica"/>
                <a:cs typeface="Helvetica"/>
                <a:sym typeface="Helvetica"/>
              </a:defRPr>
            </a:pPr>
            <a:r>
              <a:t>(Aussage der KI </a:t>
            </a:r>
            <a:r>
              <a:rPr b="1" i="1"/>
              <a:t>GPT-3</a:t>
            </a:r>
            <a:r>
              <a:t>, welche keinen Körper besitzt und daher auch noch nie etwas gegessen hat)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3. Bewusstsein"/>
          <p:cNvSpPr txBox="1"/>
          <p:nvPr>
            <p:ph type="title"/>
          </p:nvPr>
        </p:nvSpPr>
        <p:spPr>
          <a:prstGeom prst="rect">
            <a:avLst/>
          </a:prstGeom>
        </p:spPr>
        <p:txBody>
          <a:bodyPr/>
          <a:lstStyle/>
          <a:p>
            <a:pPr/>
            <a:r>
              <a:t>3. Bewusstsein</a:t>
            </a:r>
          </a:p>
        </p:txBody>
      </p:sp>
      <p:sp>
        <p:nvSpPr>
          <p:cNvPr id="305"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6" name="(Engl. „consciousness“ oder „sentience“)"/>
          <p:cNvSpPr txBox="1"/>
          <p:nvPr/>
        </p:nvSpPr>
        <p:spPr>
          <a:xfrm>
            <a:off x="1196159" y="1578792"/>
            <a:ext cx="13978842" cy="9202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500">
                <a:solidFill>
                  <a:schemeClr val="accent1"/>
                </a:solidFill>
              </a:defRPr>
            </a:lvl1pPr>
          </a:lstStyle>
          <a:p>
            <a:pPr/>
            <a:r>
              <a:t>(Engl. „consciousness“ oder „sentience“)</a:t>
            </a:r>
          </a:p>
        </p:txBody>
      </p:sp>
      <p:pic>
        <p:nvPicPr>
          <p:cNvPr id="307" name="00061_bewusstsein.png" descr="00061_bewusstsein.png"/>
          <p:cNvPicPr>
            <a:picLocks noChangeAspect="1"/>
          </p:cNvPicPr>
          <p:nvPr/>
        </p:nvPicPr>
        <p:blipFill>
          <a:blip r:embed="rId3">
            <a:extLst/>
          </a:blip>
          <a:stretch>
            <a:fillRect/>
          </a:stretch>
        </p:blipFill>
        <p:spPr>
          <a:xfrm>
            <a:off x="7930812" y="3145091"/>
            <a:ext cx="8643303" cy="8643303"/>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3. Bewusstsein"/>
          <p:cNvSpPr txBox="1"/>
          <p:nvPr>
            <p:ph type="title"/>
          </p:nvPr>
        </p:nvSpPr>
        <p:spPr>
          <a:xfrm>
            <a:off x="1206500" y="409856"/>
            <a:ext cx="21971000" cy="1434950"/>
          </a:xfrm>
          <a:prstGeom prst="rect">
            <a:avLst/>
          </a:prstGeom>
        </p:spPr>
        <p:txBody>
          <a:bodyPr/>
          <a:lstStyle/>
          <a:p>
            <a:pPr/>
            <a:r>
              <a:t>3. Bewusstsein</a:t>
            </a:r>
          </a:p>
        </p:txBody>
      </p:sp>
      <p:sp>
        <p:nvSpPr>
          <p:cNvPr id="312"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3" name="In der Philosophie:…"/>
          <p:cNvSpPr txBox="1"/>
          <p:nvPr/>
        </p:nvSpPr>
        <p:spPr>
          <a:xfrm>
            <a:off x="7762787" y="1144839"/>
            <a:ext cx="10340228" cy="133192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500">
                <a:solidFill>
                  <a:schemeClr val="accent1"/>
                </a:solidFill>
              </a:defRPr>
            </a:pPr>
          </a:p>
          <a:p>
            <a:pPr>
              <a:defRPr sz="5500">
                <a:solidFill>
                  <a:schemeClr val="accent1"/>
                </a:solidFill>
              </a:defRPr>
            </a:pPr>
            <a:r>
              <a:t>In der </a:t>
            </a:r>
            <a:r>
              <a:rPr b="1"/>
              <a:t>Philosophie</a:t>
            </a:r>
            <a:r>
              <a:t>:</a:t>
            </a:r>
          </a:p>
          <a:p>
            <a:pPr>
              <a:defRPr sz="5500">
                <a:solidFill>
                  <a:schemeClr val="accent1"/>
                </a:solidFill>
              </a:defRPr>
            </a:pPr>
            <a:r>
              <a:t>Fähigkeit zu </a:t>
            </a:r>
            <a:r>
              <a:rPr b="1"/>
              <a:t>erleben</a:t>
            </a:r>
            <a:r>
              <a:t> </a:t>
            </a:r>
          </a:p>
          <a:p>
            <a:pPr>
              <a:defRPr sz="5500">
                <a:solidFill>
                  <a:schemeClr val="accent1"/>
                </a:solidFill>
              </a:defRPr>
            </a:pPr>
            <a:r>
              <a:t>=</a:t>
            </a:r>
          </a:p>
          <a:p>
            <a:pPr>
              <a:defRPr sz="5500">
                <a:solidFill>
                  <a:schemeClr val="accent1"/>
                </a:solidFill>
              </a:defRPr>
            </a:pPr>
            <a:r>
              <a:t>Fähigkeit sog. „Qualia“ zu erleben</a:t>
            </a:r>
          </a:p>
          <a:p>
            <a:pPr>
              <a:defRPr sz="5500">
                <a:solidFill>
                  <a:schemeClr val="accent1"/>
                </a:solidFill>
              </a:defRPr>
            </a:pPr>
          </a:p>
          <a:p>
            <a:pPr>
              <a:defRPr sz="4200">
                <a:solidFill>
                  <a:schemeClr val="accent1"/>
                </a:solidFill>
              </a:defRPr>
            </a:pPr>
            <a:r>
              <a:t>(Der Begriff des Bewusstseins wird in der </a:t>
            </a:r>
            <a:r>
              <a:rPr b="1"/>
              <a:t>Psychologie</a:t>
            </a:r>
            <a:r>
              <a:t> eher im Sinne der objektiven Selbstaufmerksamkeit verwendet)</a:t>
            </a:r>
          </a:p>
          <a:p>
            <a:pPr>
              <a:defRPr sz="5500">
                <a:solidFill>
                  <a:schemeClr val="accent1"/>
                </a:solidFill>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hemen"/>
          <p:cNvSpPr txBox="1"/>
          <p:nvPr>
            <p:ph type="title"/>
          </p:nvPr>
        </p:nvSpPr>
        <p:spPr>
          <a:prstGeom prst="rect">
            <a:avLst/>
          </a:prstGeom>
        </p:spPr>
        <p:txBody>
          <a:bodyPr/>
          <a:lstStyle/>
          <a:p>
            <a:pPr/>
            <a:r>
              <a:t>Themen</a:t>
            </a:r>
          </a:p>
        </p:txBody>
      </p:sp>
      <p:sp>
        <p:nvSpPr>
          <p:cNvPr id="174" name="Foliennummer"/>
          <p:cNvSpPr txBox="1"/>
          <p:nvPr>
            <p:ph type="sldNum" sz="quarter" idx="2"/>
          </p:nvPr>
        </p:nvSpPr>
        <p:spPr>
          <a:xfrm>
            <a:off x="12036805" y="12956844"/>
            <a:ext cx="297893" cy="4987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5" name="„Wer fragt, ist ein Narr für eine Minute. Wer nicht fragt, bleibt es ein Leben lang“…"/>
          <p:cNvSpPr txBox="1"/>
          <p:nvPr/>
        </p:nvSpPr>
        <p:spPr>
          <a:xfrm>
            <a:off x="5658116" y="4472768"/>
            <a:ext cx="12097850" cy="48874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lnSpc>
                <a:spcPct val="100000"/>
              </a:lnSpc>
              <a:spcBef>
                <a:spcPts val="0"/>
              </a:spcBef>
              <a:defRPr sz="7000">
                <a:latin typeface="Helvetica Neue Medium"/>
                <a:ea typeface="Helvetica Neue Medium"/>
                <a:cs typeface="Helvetica Neue Medium"/>
                <a:sym typeface="Helvetica Neue Medium"/>
              </a:defRPr>
            </a:pPr>
            <a:r>
              <a:t>„Wer fragt, ist ein Narr für eine Minute. Wer nicht fragt, bleibt es ein Leben lang“</a:t>
            </a:r>
          </a:p>
          <a:p>
            <a:pPr algn="ctr" defTabSz="584200">
              <a:lnSpc>
                <a:spcPct val="100000"/>
              </a:lnSpc>
              <a:spcBef>
                <a:spcPts val="0"/>
              </a:spcBef>
              <a:defRPr sz="6000">
                <a:latin typeface="Helvetica Neue Medium"/>
                <a:ea typeface="Helvetica Neue Medium"/>
                <a:cs typeface="Helvetica Neue Medium"/>
                <a:sym typeface="Helvetica Neue Medium"/>
              </a:defRPr>
            </a:pPr>
          </a:p>
          <a:p>
            <a:pPr algn="ctr" defTabSz="584200">
              <a:lnSpc>
                <a:spcPct val="100000"/>
              </a:lnSpc>
              <a:spcBef>
                <a:spcPts val="0"/>
              </a:spcBef>
              <a:defRPr sz="4000">
                <a:latin typeface="Helvetica Neue Medium"/>
                <a:ea typeface="Helvetica Neue Medium"/>
                <a:cs typeface="Helvetica Neue Medium"/>
                <a:sym typeface="Helvetica Neue Medium"/>
              </a:defRPr>
            </a:pPr>
            <a:r>
              <a:t>(Konfuzius)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3. Bewusstsein - Qualia"/>
          <p:cNvSpPr txBox="1"/>
          <p:nvPr>
            <p:ph type="title"/>
          </p:nvPr>
        </p:nvSpPr>
        <p:spPr>
          <a:prstGeom prst="rect">
            <a:avLst/>
          </a:prstGeom>
        </p:spPr>
        <p:txBody>
          <a:bodyPr/>
          <a:lstStyle/>
          <a:p>
            <a:pPr/>
            <a:r>
              <a:t>3. Bewusstsein - Qualia </a:t>
            </a:r>
          </a:p>
        </p:txBody>
      </p:sp>
      <p:sp>
        <p:nvSpPr>
          <p:cNvPr id="318"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9" name="Qualia:…"/>
          <p:cNvSpPr txBox="1"/>
          <p:nvPr/>
        </p:nvSpPr>
        <p:spPr>
          <a:xfrm>
            <a:off x="8570778" y="3332192"/>
            <a:ext cx="10340228" cy="75594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500">
                <a:solidFill>
                  <a:schemeClr val="accent1"/>
                </a:solidFill>
              </a:defRPr>
            </a:pPr>
            <a:r>
              <a:t>Qualia:</a:t>
            </a:r>
          </a:p>
          <a:p>
            <a:pPr marL="698500" indent="-698500">
              <a:buSzPct val="123000"/>
              <a:buChar char="•"/>
              <a:defRPr sz="5500">
                <a:solidFill>
                  <a:schemeClr val="accent1"/>
                </a:solidFill>
              </a:defRPr>
            </a:pPr>
            <a:r>
              <a:t>Farben sehen</a:t>
            </a:r>
          </a:p>
          <a:p>
            <a:pPr marL="698500" indent="-698500">
              <a:buSzPct val="123000"/>
              <a:buChar char="•"/>
              <a:defRPr sz="5500">
                <a:solidFill>
                  <a:schemeClr val="accent1"/>
                </a:solidFill>
              </a:defRPr>
            </a:pPr>
            <a:r>
              <a:t>Schmerz empfinden</a:t>
            </a:r>
          </a:p>
          <a:p>
            <a:pPr marL="698500" indent="-698500">
              <a:buSzPct val="123000"/>
              <a:buChar char="•"/>
              <a:defRPr sz="5500">
                <a:solidFill>
                  <a:schemeClr val="accent1"/>
                </a:solidFill>
              </a:defRPr>
            </a:pPr>
            <a:r>
              <a:t>Gerüche riechen</a:t>
            </a:r>
          </a:p>
          <a:p>
            <a:pPr marL="698500" indent="-698500">
              <a:buSzPct val="123000"/>
              <a:buChar char="•"/>
              <a:defRPr sz="5500">
                <a:solidFill>
                  <a:schemeClr val="accent1"/>
                </a:solidFill>
              </a:defRPr>
            </a:pPr>
            <a:r>
              <a:t>Frieren</a:t>
            </a:r>
          </a:p>
          <a:p>
            <a:pPr marL="698500" indent="-698500">
              <a:buSzPct val="123000"/>
              <a:buChar char="•"/>
              <a:defRPr sz="5500">
                <a:solidFill>
                  <a:schemeClr val="accent1"/>
                </a:solidFill>
              </a:defRPr>
            </a:pPr>
            <a:r>
              <a:t>…</a:t>
            </a:r>
          </a:p>
        </p:txBody>
      </p:sp>
      <p:sp>
        <p:nvSpPr>
          <p:cNvPr id="320" name="(von lat. qualis „wie beschaffen“)"/>
          <p:cNvSpPr txBox="1"/>
          <p:nvPr/>
        </p:nvSpPr>
        <p:spPr>
          <a:xfrm>
            <a:off x="12701567" y="664082"/>
            <a:ext cx="8331288" cy="78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100000"/>
              </a:lnSpc>
              <a:spcBef>
                <a:spcPts val="700"/>
              </a:spcBef>
              <a:defRPr sz="4500">
                <a:solidFill>
                  <a:srgbClr val="202122"/>
                </a:solidFill>
                <a:latin typeface="Helvetica"/>
                <a:ea typeface="Helvetica"/>
                <a:cs typeface="Helvetica"/>
                <a:sym typeface="Helvetica"/>
              </a:defRPr>
            </a:pPr>
            <a:r>
              <a:t>(von lat. </a:t>
            </a:r>
            <a:r>
              <a:rPr i="1"/>
              <a:t>qualis</a:t>
            </a:r>
            <a:r>
              <a:t> „wie beschaffen“)</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3. Bewusstsein - Qualia"/>
          <p:cNvSpPr txBox="1"/>
          <p:nvPr>
            <p:ph type="title"/>
          </p:nvPr>
        </p:nvSpPr>
        <p:spPr>
          <a:prstGeom prst="rect">
            <a:avLst/>
          </a:prstGeom>
        </p:spPr>
        <p:txBody>
          <a:bodyPr/>
          <a:lstStyle/>
          <a:p>
            <a:pPr/>
            <a:r>
              <a:t>3. Bewusstsein - Qualia</a:t>
            </a:r>
          </a:p>
        </p:txBody>
      </p:sp>
      <p:sp>
        <p:nvSpPr>
          <p:cNvPr id="325"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6" name="Qualia kann man nur durch Vergleich beschreiben:…"/>
          <p:cNvSpPr txBox="1"/>
          <p:nvPr/>
        </p:nvSpPr>
        <p:spPr>
          <a:xfrm>
            <a:off x="7272222" y="2674394"/>
            <a:ext cx="15735037" cy="66241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500">
                <a:solidFill>
                  <a:schemeClr val="accent1"/>
                </a:solidFill>
              </a:defRPr>
            </a:pPr>
            <a:r>
              <a:t>Qualia kann man nur durch </a:t>
            </a:r>
            <a:r>
              <a:rPr b="1"/>
              <a:t>Vergleich</a:t>
            </a:r>
            <a:r>
              <a:t> beschreiben:</a:t>
            </a:r>
          </a:p>
          <a:p>
            <a:pPr marL="698500" indent="-698500">
              <a:buSzPct val="123000"/>
              <a:buChar char="•"/>
              <a:defRPr sz="5500">
                <a:solidFill>
                  <a:schemeClr val="accent1"/>
                </a:solidFill>
              </a:defRPr>
            </a:pPr>
            <a:r>
              <a:t>„Weiss wie Schnee, rot wie Blut, schwarz wie Ebenholz“</a:t>
            </a:r>
          </a:p>
          <a:p>
            <a:pPr marL="698500" indent="-698500">
              <a:buSzPct val="123000"/>
              <a:buChar char="•"/>
              <a:defRPr sz="5500">
                <a:solidFill>
                  <a:schemeClr val="accent1"/>
                </a:solidFill>
              </a:defRPr>
            </a:pPr>
            <a:r>
              <a:t>Weinsprache: „Aromen von Beerenfrüchten und Steinobst sowie ein Hauch von Röstaromen lassen Erinnerungen aufleben.“</a:t>
            </a:r>
          </a:p>
        </p:txBody>
      </p:sp>
      <p:pic>
        <p:nvPicPr>
          <p:cNvPr id="327" name="Unknown.jpeg" descr="Unknown.jpeg"/>
          <p:cNvPicPr>
            <a:picLocks noChangeAspect="1"/>
          </p:cNvPicPr>
          <p:nvPr/>
        </p:nvPicPr>
        <p:blipFill>
          <a:blip r:embed="rId2">
            <a:extLst/>
          </a:blip>
          <a:stretch>
            <a:fillRect/>
          </a:stretch>
        </p:blipFill>
        <p:spPr>
          <a:xfrm>
            <a:off x="1309866" y="2814090"/>
            <a:ext cx="5358591" cy="3911975"/>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3. Bewusstsein - Qualia"/>
          <p:cNvSpPr txBox="1"/>
          <p:nvPr>
            <p:ph type="title"/>
          </p:nvPr>
        </p:nvSpPr>
        <p:spPr>
          <a:prstGeom prst="rect">
            <a:avLst/>
          </a:prstGeom>
        </p:spPr>
        <p:txBody>
          <a:bodyPr/>
          <a:lstStyle/>
          <a:p>
            <a:pPr/>
            <a:r>
              <a:t>3. Bewusstsein - Qualia</a:t>
            </a:r>
          </a:p>
        </p:txBody>
      </p:sp>
      <p:sp>
        <p:nvSpPr>
          <p:cNvPr id="330"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1" name="Rechteck"/>
          <p:cNvSpPr/>
          <p:nvPr/>
        </p:nvSpPr>
        <p:spPr>
          <a:xfrm>
            <a:off x="11412715" y="8502687"/>
            <a:ext cx="374706" cy="1270001"/>
          </a:xfrm>
          <a:prstGeom prst="rect">
            <a:avLst/>
          </a:prstGeom>
          <a:solidFill>
            <a:srgbClr val="868588"/>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32" name="Oval"/>
          <p:cNvSpPr/>
          <p:nvPr/>
        </p:nvSpPr>
        <p:spPr>
          <a:xfrm>
            <a:off x="10720152" y="6210176"/>
            <a:ext cx="1765911" cy="2321670"/>
          </a:xfrm>
          <a:prstGeom prst="ellipse">
            <a:avLst/>
          </a:prstGeom>
          <a:solidFill>
            <a:srgbClr val="868588"/>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33" name="Kopf"/>
          <p:cNvSpPr/>
          <p:nvPr/>
        </p:nvSpPr>
        <p:spPr>
          <a:xfrm>
            <a:off x="2124434" y="5334889"/>
            <a:ext cx="4647760" cy="5559900"/>
          </a:xfrm>
          <a:custGeom>
            <a:avLst/>
            <a:gdLst/>
            <a:ahLst/>
            <a:cxnLst>
              <a:cxn ang="0">
                <a:pos x="wd2" y="hd2"/>
              </a:cxn>
              <a:cxn ang="5400000">
                <a:pos x="wd2" y="hd2"/>
              </a:cxn>
              <a:cxn ang="10800000">
                <a:pos x="wd2" y="hd2"/>
              </a:cxn>
              <a:cxn ang="16200000">
                <a:pos x="wd2" y="hd2"/>
              </a:cxn>
            </a:cxnLst>
            <a:rect l="0" t="0" r="r" b="b"/>
            <a:pathLst>
              <a:path w="21545" h="21600" fill="norm" stroke="1"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34" name="Linien"/>
          <p:cNvSpPr/>
          <p:nvPr/>
        </p:nvSpPr>
        <p:spPr>
          <a:xfrm>
            <a:off x="6622486" y="7666140"/>
            <a:ext cx="4433828" cy="2132868"/>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335" name="Linien"/>
          <p:cNvSpPr/>
          <p:nvPr/>
        </p:nvSpPr>
        <p:spPr>
          <a:xfrm flipV="1">
            <a:off x="6576345" y="6207210"/>
            <a:ext cx="4352400" cy="1297363"/>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336" name="Kopf"/>
          <p:cNvSpPr/>
          <p:nvPr/>
        </p:nvSpPr>
        <p:spPr>
          <a:xfrm flipH="1">
            <a:off x="16362412" y="5317605"/>
            <a:ext cx="4647759" cy="5559900"/>
          </a:xfrm>
          <a:custGeom>
            <a:avLst/>
            <a:gdLst/>
            <a:ahLst/>
            <a:cxnLst>
              <a:cxn ang="0">
                <a:pos x="wd2" y="hd2"/>
              </a:cxn>
              <a:cxn ang="5400000">
                <a:pos x="wd2" y="hd2"/>
              </a:cxn>
              <a:cxn ang="10800000">
                <a:pos x="wd2" y="hd2"/>
              </a:cxn>
              <a:cxn ang="16200000">
                <a:pos x="wd2" y="hd2"/>
              </a:cxn>
            </a:cxnLst>
            <a:rect l="0" t="0" r="r" b="b"/>
            <a:pathLst>
              <a:path w="21545" h="21600" fill="norm" stroke="1"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37" name="Linien"/>
          <p:cNvSpPr/>
          <p:nvPr/>
        </p:nvSpPr>
        <p:spPr>
          <a:xfrm>
            <a:off x="12346677" y="6174375"/>
            <a:ext cx="4198942" cy="1238399"/>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338" name="Linien"/>
          <p:cNvSpPr/>
          <p:nvPr/>
        </p:nvSpPr>
        <p:spPr>
          <a:xfrm flipV="1">
            <a:off x="11966856" y="7597227"/>
            <a:ext cx="4424575" cy="2181323"/>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339" name="„Roter Stamm, grüne Krone“"/>
          <p:cNvSpPr/>
          <p:nvPr/>
        </p:nvSpPr>
        <p:spPr>
          <a:xfrm>
            <a:off x="5999134" y="2944187"/>
            <a:ext cx="3230108" cy="2242524"/>
          </a:xfrm>
          <a:prstGeom prst="wedgeEllipseCallout">
            <a:avLst>
              <a:gd name="adj1" fmla="val -49385"/>
              <a:gd name="adj2" fmla="val 64182"/>
            </a:avLst>
          </a:prstGeom>
          <a:solidFill>
            <a:srgbClr val="00A1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pPr/>
            <a:r>
              <a:t>„Roter Stamm, grüne Krone“</a:t>
            </a:r>
          </a:p>
        </p:txBody>
      </p:sp>
      <p:sp>
        <p:nvSpPr>
          <p:cNvPr id="340" name="„Roter Stamm, grüne Krone“"/>
          <p:cNvSpPr/>
          <p:nvPr/>
        </p:nvSpPr>
        <p:spPr>
          <a:xfrm>
            <a:off x="19804259" y="2638335"/>
            <a:ext cx="3230108" cy="2242524"/>
          </a:xfrm>
          <a:prstGeom prst="wedgeEllipseCallout">
            <a:avLst>
              <a:gd name="adj1" fmla="val -49385"/>
              <a:gd name="adj2" fmla="val 64182"/>
            </a:avLst>
          </a:prstGeom>
          <a:solidFill>
            <a:srgbClr val="00A1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pPr/>
            <a:r>
              <a:t>„Roter Stamm, grüne Krone“</a:t>
            </a:r>
          </a:p>
        </p:txBody>
      </p:sp>
      <p:sp>
        <p:nvSpPr>
          <p:cNvPr id="341" name="Oval"/>
          <p:cNvSpPr/>
          <p:nvPr/>
        </p:nvSpPr>
        <p:spPr>
          <a:xfrm>
            <a:off x="3632951" y="5731183"/>
            <a:ext cx="1120676" cy="1340663"/>
          </a:xfrm>
          <a:prstGeom prst="ellipse">
            <a:avLst/>
          </a:prstGeom>
          <a:solidFill>
            <a:srgbClr val="11FF04"/>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42" name="Rechteck"/>
          <p:cNvSpPr/>
          <p:nvPr/>
        </p:nvSpPr>
        <p:spPr>
          <a:xfrm>
            <a:off x="4008089" y="7042563"/>
            <a:ext cx="384323" cy="866468"/>
          </a:xfrm>
          <a:prstGeom prst="rect">
            <a:avLst/>
          </a:prstGeom>
          <a:solidFill>
            <a:srgbClr val="FF250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43" name="Oval"/>
          <p:cNvSpPr/>
          <p:nvPr/>
        </p:nvSpPr>
        <p:spPr>
          <a:xfrm>
            <a:off x="18188353" y="5713899"/>
            <a:ext cx="1120676" cy="1340663"/>
          </a:xfrm>
          <a:prstGeom prst="ellipse">
            <a:avLst/>
          </a:prstGeom>
          <a:solidFill>
            <a:srgbClr val="11FF04"/>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44" name="Rechteck"/>
          <p:cNvSpPr/>
          <p:nvPr/>
        </p:nvSpPr>
        <p:spPr>
          <a:xfrm>
            <a:off x="18563491" y="7025278"/>
            <a:ext cx="384322" cy="866469"/>
          </a:xfrm>
          <a:prstGeom prst="rect">
            <a:avLst/>
          </a:prstGeom>
          <a:solidFill>
            <a:srgbClr val="FF250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3. Bewusstsein - Qualia"/>
          <p:cNvSpPr txBox="1"/>
          <p:nvPr>
            <p:ph type="title"/>
          </p:nvPr>
        </p:nvSpPr>
        <p:spPr>
          <a:prstGeom prst="rect">
            <a:avLst/>
          </a:prstGeom>
        </p:spPr>
        <p:txBody>
          <a:bodyPr/>
          <a:lstStyle/>
          <a:p>
            <a:pPr/>
            <a:r>
              <a:t>3. Bewusstsein - Qualia</a:t>
            </a:r>
          </a:p>
        </p:txBody>
      </p:sp>
      <p:sp>
        <p:nvSpPr>
          <p:cNvPr id="349"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0" name="Rechteck"/>
          <p:cNvSpPr/>
          <p:nvPr/>
        </p:nvSpPr>
        <p:spPr>
          <a:xfrm>
            <a:off x="11412715" y="8502687"/>
            <a:ext cx="374706" cy="1270001"/>
          </a:xfrm>
          <a:prstGeom prst="rect">
            <a:avLst/>
          </a:pr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51" name="Oval"/>
          <p:cNvSpPr/>
          <p:nvPr/>
        </p:nvSpPr>
        <p:spPr>
          <a:xfrm>
            <a:off x="10720152" y="6210176"/>
            <a:ext cx="1765911" cy="2321670"/>
          </a:xfrm>
          <a:prstGeom prst="ellipse">
            <a:avLst/>
          </a:prstGeom>
          <a:solidFill>
            <a:srgbClr val="60D937"/>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52" name="Kopf"/>
          <p:cNvSpPr/>
          <p:nvPr/>
        </p:nvSpPr>
        <p:spPr>
          <a:xfrm>
            <a:off x="2124434" y="5334889"/>
            <a:ext cx="4647760" cy="5559900"/>
          </a:xfrm>
          <a:custGeom>
            <a:avLst/>
            <a:gdLst/>
            <a:ahLst/>
            <a:cxnLst>
              <a:cxn ang="0">
                <a:pos x="wd2" y="hd2"/>
              </a:cxn>
              <a:cxn ang="5400000">
                <a:pos x="wd2" y="hd2"/>
              </a:cxn>
              <a:cxn ang="10800000">
                <a:pos x="wd2" y="hd2"/>
              </a:cxn>
              <a:cxn ang="16200000">
                <a:pos x="wd2" y="hd2"/>
              </a:cxn>
            </a:cxnLst>
            <a:rect l="0" t="0" r="r" b="b"/>
            <a:pathLst>
              <a:path w="21545" h="21600" fill="norm" stroke="1"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53" name="Linien"/>
          <p:cNvSpPr/>
          <p:nvPr/>
        </p:nvSpPr>
        <p:spPr>
          <a:xfrm>
            <a:off x="6622486" y="7666140"/>
            <a:ext cx="4433828" cy="2132868"/>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354" name="Linien"/>
          <p:cNvSpPr/>
          <p:nvPr/>
        </p:nvSpPr>
        <p:spPr>
          <a:xfrm flipV="1">
            <a:off x="6576345" y="6207210"/>
            <a:ext cx="4352400" cy="1297363"/>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355" name="Kopf"/>
          <p:cNvSpPr/>
          <p:nvPr/>
        </p:nvSpPr>
        <p:spPr>
          <a:xfrm flipH="1">
            <a:off x="16362412" y="5317605"/>
            <a:ext cx="4647759" cy="5559900"/>
          </a:xfrm>
          <a:custGeom>
            <a:avLst/>
            <a:gdLst/>
            <a:ahLst/>
            <a:cxnLst>
              <a:cxn ang="0">
                <a:pos x="wd2" y="hd2"/>
              </a:cxn>
              <a:cxn ang="5400000">
                <a:pos x="wd2" y="hd2"/>
              </a:cxn>
              <a:cxn ang="10800000">
                <a:pos x="wd2" y="hd2"/>
              </a:cxn>
              <a:cxn ang="16200000">
                <a:pos x="wd2" y="hd2"/>
              </a:cxn>
            </a:cxnLst>
            <a:rect l="0" t="0" r="r" b="b"/>
            <a:pathLst>
              <a:path w="21545" h="21600" fill="norm" stroke="1"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56" name="Linien"/>
          <p:cNvSpPr/>
          <p:nvPr/>
        </p:nvSpPr>
        <p:spPr>
          <a:xfrm>
            <a:off x="12247858" y="6129099"/>
            <a:ext cx="4297761" cy="1283675"/>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357" name="Linien"/>
          <p:cNvSpPr/>
          <p:nvPr/>
        </p:nvSpPr>
        <p:spPr>
          <a:xfrm flipV="1">
            <a:off x="11966856" y="7597227"/>
            <a:ext cx="4424575" cy="2181323"/>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358" name="„Roter Stamm, grüne Krone“"/>
          <p:cNvSpPr/>
          <p:nvPr/>
        </p:nvSpPr>
        <p:spPr>
          <a:xfrm>
            <a:off x="5999134" y="2944187"/>
            <a:ext cx="3230108" cy="2242524"/>
          </a:xfrm>
          <a:prstGeom prst="wedgeEllipseCallout">
            <a:avLst>
              <a:gd name="adj1" fmla="val -49385"/>
              <a:gd name="adj2" fmla="val 64182"/>
            </a:avLst>
          </a:prstGeom>
          <a:solidFill>
            <a:srgbClr val="00A1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pPr/>
            <a:r>
              <a:t>„Roter Stamm, grüne Krone“</a:t>
            </a:r>
          </a:p>
        </p:txBody>
      </p:sp>
      <p:sp>
        <p:nvSpPr>
          <p:cNvPr id="359" name="„Roter Stamm, grüne Krone“"/>
          <p:cNvSpPr/>
          <p:nvPr/>
        </p:nvSpPr>
        <p:spPr>
          <a:xfrm>
            <a:off x="19804259" y="2638335"/>
            <a:ext cx="3230108" cy="2242524"/>
          </a:xfrm>
          <a:prstGeom prst="wedgeEllipseCallout">
            <a:avLst>
              <a:gd name="adj1" fmla="val -49385"/>
              <a:gd name="adj2" fmla="val 64182"/>
            </a:avLst>
          </a:prstGeom>
          <a:solidFill>
            <a:srgbClr val="00A1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pPr/>
            <a:r>
              <a:t>„Roter Stamm, grüne Krone“</a:t>
            </a:r>
          </a:p>
        </p:txBody>
      </p:sp>
      <p:sp>
        <p:nvSpPr>
          <p:cNvPr id="360" name="Oval"/>
          <p:cNvSpPr/>
          <p:nvPr/>
        </p:nvSpPr>
        <p:spPr>
          <a:xfrm>
            <a:off x="3632951" y="5731183"/>
            <a:ext cx="1120676" cy="1340663"/>
          </a:xfrm>
          <a:prstGeom prst="ellipse">
            <a:avLst/>
          </a:prstGeom>
          <a:solidFill>
            <a:srgbClr val="11FF04"/>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61" name="Rechteck"/>
          <p:cNvSpPr/>
          <p:nvPr/>
        </p:nvSpPr>
        <p:spPr>
          <a:xfrm>
            <a:off x="4008089" y="7100276"/>
            <a:ext cx="384323" cy="866468"/>
          </a:xfrm>
          <a:prstGeom prst="rect">
            <a:avLst/>
          </a:prstGeom>
          <a:solidFill>
            <a:srgbClr val="FF250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62" name="Oval"/>
          <p:cNvSpPr/>
          <p:nvPr/>
        </p:nvSpPr>
        <p:spPr>
          <a:xfrm>
            <a:off x="18188353" y="5713899"/>
            <a:ext cx="1120676" cy="1340663"/>
          </a:xfrm>
          <a:prstGeom prst="ellipse">
            <a:avLst/>
          </a:pr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63" name="Rechteck"/>
          <p:cNvSpPr/>
          <p:nvPr/>
        </p:nvSpPr>
        <p:spPr>
          <a:xfrm>
            <a:off x="18563493" y="6996421"/>
            <a:ext cx="384322" cy="866468"/>
          </a:xfrm>
          <a:prstGeom prst="rect">
            <a:avLst/>
          </a:prstGeom>
          <a:solidFill>
            <a:srgbClr val="60D937"/>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64" name="Linien"/>
          <p:cNvSpPr/>
          <p:nvPr/>
        </p:nvSpPr>
        <p:spPr>
          <a:xfrm>
            <a:off x="13519262" y="3972470"/>
            <a:ext cx="2974889" cy="1768841"/>
          </a:xfrm>
          <a:prstGeom prst="line">
            <a:avLst/>
          </a:prstGeom>
          <a:ln w="101600">
            <a:solidFill>
              <a:srgbClr val="000000"/>
            </a:solidFill>
            <a:miter lim="400000"/>
            <a:tailEnd type="triangle"/>
          </a:ln>
        </p:spPr>
        <p:txBody>
          <a:bodyPr lIns="50800" tIns="50800" rIns="50800" bIns="50800" anchor="ctr"/>
          <a:lstStyle/>
          <a:p>
            <a:pPr/>
          </a:p>
        </p:txBody>
      </p:sp>
      <p:sp>
        <p:nvSpPr>
          <p:cNvPr id="365" name="2. Person sieht seit Geburt die Farben „verkehrt“"/>
          <p:cNvSpPr txBox="1"/>
          <p:nvPr/>
        </p:nvSpPr>
        <p:spPr>
          <a:xfrm>
            <a:off x="11489580" y="2472469"/>
            <a:ext cx="6787961" cy="12105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900"/>
            </a:pPr>
            <a:r>
              <a:t>2. Person sieht </a:t>
            </a:r>
            <a:r>
              <a:rPr b="1"/>
              <a:t>seit Geburt</a:t>
            </a:r>
            <a:r>
              <a:t> die Farben „verkehrt“</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3. Bewusstsein - Qualia"/>
          <p:cNvSpPr txBox="1"/>
          <p:nvPr>
            <p:ph type="title"/>
          </p:nvPr>
        </p:nvSpPr>
        <p:spPr>
          <a:prstGeom prst="rect">
            <a:avLst/>
          </a:prstGeom>
        </p:spPr>
        <p:txBody>
          <a:bodyPr/>
          <a:lstStyle/>
          <a:p>
            <a:pPr/>
            <a:r>
              <a:t>3. Bewusstsein - Qualia</a:t>
            </a:r>
          </a:p>
        </p:txBody>
      </p:sp>
      <p:sp>
        <p:nvSpPr>
          <p:cNvPr id="370"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1" name="Rechteck"/>
          <p:cNvSpPr/>
          <p:nvPr/>
        </p:nvSpPr>
        <p:spPr>
          <a:xfrm>
            <a:off x="11412715" y="8502687"/>
            <a:ext cx="374706" cy="1270001"/>
          </a:xfrm>
          <a:prstGeom prst="rect">
            <a:avLst/>
          </a:prstGeom>
          <a:solidFill>
            <a:srgbClr val="868588"/>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72" name="Oval"/>
          <p:cNvSpPr/>
          <p:nvPr/>
        </p:nvSpPr>
        <p:spPr>
          <a:xfrm>
            <a:off x="10720152" y="6210176"/>
            <a:ext cx="1765911" cy="2321670"/>
          </a:xfrm>
          <a:prstGeom prst="ellipse">
            <a:avLst/>
          </a:prstGeom>
          <a:solidFill>
            <a:srgbClr val="868588"/>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73" name="Kopf"/>
          <p:cNvSpPr/>
          <p:nvPr/>
        </p:nvSpPr>
        <p:spPr>
          <a:xfrm>
            <a:off x="2124434" y="5334889"/>
            <a:ext cx="4647760" cy="5559900"/>
          </a:xfrm>
          <a:custGeom>
            <a:avLst/>
            <a:gdLst/>
            <a:ahLst/>
            <a:cxnLst>
              <a:cxn ang="0">
                <a:pos x="wd2" y="hd2"/>
              </a:cxn>
              <a:cxn ang="5400000">
                <a:pos x="wd2" y="hd2"/>
              </a:cxn>
              <a:cxn ang="10800000">
                <a:pos x="wd2" y="hd2"/>
              </a:cxn>
              <a:cxn ang="16200000">
                <a:pos x="wd2" y="hd2"/>
              </a:cxn>
            </a:cxnLst>
            <a:rect l="0" t="0" r="r" b="b"/>
            <a:pathLst>
              <a:path w="21545" h="21600" fill="norm" stroke="1"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74" name="Linien"/>
          <p:cNvSpPr/>
          <p:nvPr/>
        </p:nvSpPr>
        <p:spPr>
          <a:xfrm>
            <a:off x="6622486" y="7666140"/>
            <a:ext cx="4433828" cy="2132868"/>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375" name="Linien"/>
          <p:cNvSpPr/>
          <p:nvPr/>
        </p:nvSpPr>
        <p:spPr>
          <a:xfrm flipV="1">
            <a:off x="6576345" y="6207210"/>
            <a:ext cx="4352400" cy="1297363"/>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376" name="Linien"/>
          <p:cNvSpPr/>
          <p:nvPr/>
        </p:nvSpPr>
        <p:spPr>
          <a:xfrm flipV="1">
            <a:off x="12247858" y="5953778"/>
            <a:ext cx="6680053" cy="175322"/>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377" name="Linien"/>
          <p:cNvSpPr/>
          <p:nvPr/>
        </p:nvSpPr>
        <p:spPr>
          <a:xfrm flipV="1">
            <a:off x="11966856" y="6284526"/>
            <a:ext cx="6798621" cy="3494024"/>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378" name="„Roter Stamm, grüne Krone“"/>
          <p:cNvSpPr/>
          <p:nvPr/>
        </p:nvSpPr>
        <p:spPr>
          <a:xfrm>
            <a:off x="5999134" y="2944187"/>
            <a:ext cx="3230108" cy="2242524"/>
          </a:xfrm>
          <a:prstGeom prst="wedgeEllipseCallout">
            <a:avLst>
              <a:gd name="adj1" fmla="val -49385"/>
              <a:gd name="adj2" fmla="val 64182"/>
            </a:avLst>
          </a:prstGeom>
          <a:solidFill>
            <a:srgbClr val="00A1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pPr/>
            <a:r>
              <a:t>„Roter Stamm, grüne Krone“</a:t>
            </a:r>
          </a:p>
        </p:txBody>
      </p:sp>
      <p:sp>
        <p:nvSpPr>
          <p:cNvPr id="379" name="Oval"/>
          <p:cNvSpPr/>
          <p:nvPr/>
        </p:nvSpPr>
        <p:spPr>
          <a:xfrm>
            <a:off x="3632951" y="5731183"/>
            <a:ext cx="1120676" cy="1340663"/>
          </a:xfrm>
          <a:prstGeom prst="ellipse">
            <a:avLst/>
          </a:prstGeom>
          <a:solidFill>
            <a:srgbClr val="11FF04"/>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80" name="Rechteck"/>
          <p:cNvSpPr/>
          <p:nvPr/>
        </p:nvSpPr>
        <p:spPr>
          <a:xfrm>
            <a:off x="4008089" y="7100276"/>
            <a:ext cx="384323" cy="866468"/>
          </a:xfrm>
          <a:prstGeom prst="rect">
            <a:avLst/>
          </a:prstGeom>
          <a:solidFill>
            <a:srgbClr val="FF250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81" name="Eule"/>
          <p:cNvSpPr/>
          <p:nvPr/>
        </p:nvSpPr>
        <p:spPr>
          <a:xfrm>
            <a:off x="16575822" y="5194754"/>
            <a:ext cx="4613629" cy="5430133"/>
          </a:xfrm>
          <a:custGeom>
            <a:avLst/>
            <a:gdLst/>
            <a:ahLst/>
            <a:cxnLst>
              <a:cxn ang="0">
                <a:pos x="wd2" y="hd2"/>
              </a:cxn>
              <a:cxn ang="5400000">
                <a:pos x="wd2" y="hd2"/>
              </a:cxn>
              <a:cxn ang="10800000">
                <a:pos x="wd2" y="hd2"/>
              </a:cxn>
              <a:cxn ang="16200000">
                <a:pos x="wd2" y="hd2"/>
              </a:cxn>
            </a:cxnLst>
            <a:rect l="0" t="0" r="r" b="b"/>
            <a:pathLst>
              <a:path w="21205" h="21591" fill="norm" stroke="1" extrusionOk="0">
                <a:moveTo>
                  <a:pt x="12155" y="0"/>
                </a:moveTo>
                <a:cubicBezTo>
                  <a:pt x="12155" y="0"/>
                  <a:pt x="11634" y="546"/>
                  <a:pt x="11988" y="1070"/>
                </a:cubicBezTo>
                <a:cubicBezTo>
                  <a:pt x="11988" y="1070"/>
                  <a:pt x="12026" y="1808"/>
                  <a:pt x="12529" y="2119"/>
                </a:cubicBezTo>
                <a:cubicBezTo>
                  <a:pt x="12119" y="2596"/>
                  <a:pt x="11896" y="3118"/>
                  <a:pt x="11742" y="3566"/>
                </a:cubicBezTo>
                <a:cubicBezTo>
                  <a:pt x="11598" y="3988"/>
                  <a:pt x="11483" y="4582"/>
                  <a:pt x="11381" y="4963"/>
                </a:cubicBezTo>
                <a:cubicBezTo>
                  <a:pt x="11252" y="5449"/>
                  <a:pt x="11380" y="5834"/>
                  <a:pt x="10806" y="5983"/>
                </a:cubicBezTo>
                <a:cubicBezTo>
                  <a:pt x="6995" y="6974"/>
                  <a:pt x="4684" y="10520"/>
                  <a:pt x="4084" y="13437"/>
                </a:cubicBezTo>
                <a:cubicBezTo>
                  <a:pt x="4084" y="13437"/>
                  <a:pt x="1380" y="15573"/>
                  <a:pt x="11" y="20975"/>
                </a:cubicBezTo>
                <a:cubicBezTo>
                  <a:pt x="-147" y="21600"/>
                  <a:pt x="1388" y="20964"/>
                  <a:pt x="1388" y="20964"/>
                </a:cubicBezTo>
                <a:cubicBezTo>
                  <a:pt x="1388" y="20964"/>
                  <a:pt x="1381" y="21330"/>
                  <a:pt x="2515" y="21318"/>
                </a:cubicBezTo>
                <a:cubicBezTo>
                  <a:pt x="3117" y="21318"/>
                  <a:pt x="5098" y="21049"/>
                  <a:pt x="6621" y="20454"/>
                </a:cubicBezTo>
                <a:cubicBezTo>
                  <a:pt x="8164" y="19850"/>
                  <a:pt x="8734" y="19355"/>
                  <a:pt x="8917" y="19012"/>
                </a:cubicBezTo>
                <a:cubicBezTo>
                  <a:pt x="9492" y="19367"/>
                  <a:pt x="10184" y="19586"/>
                  <a:pt x="10401" y="19750"/>
                </a:cubicBezTo>
                <a:cubicBezTo>
                  <a:pt x="10661" y="19946"/>
                  <a:pt x="10776" y="20299"/>
                  <a:pt x="10236" y="20426"/>
                </a:cubicBezTo>
                <a:cubicBezTo>
                  <a:pt x="9696" y="20554"/>
                  <a:pt x="9601" y="20445"/>
                  <a:pt x="9314" y="20576"/>
                </a:cubicBezTo>
                <a:cubicBezTo>
                  <a:pt x="9241" y="20610"/>
                  <a:pt x="9181" y="20645"/>
                  <a:pt x="9132" y="20681"/>
                </a:cubicBezTo>
                <a:cubicBezTo>
                  <a:pt x="8839" y="20611"/>
                  <a:pt x="8370" y="20618"/>
                  <a:pt x="8039" y="21193"/>
                </a:cubicBezTo>
                <a:cubicBezTo>
                  <a:pt x="8012" y="21242"/>
                  <a:pt x="8079" y="21288"/>
                  <a:pt x="8127" y="21253"/>
                </a:cubicBezTo>
                <a:cubicBezTo>
                  <a:pt x="8352" y="21088"/>
                  <a:pt x="8727" y="20902"/>
                  <a:pt x="9057" y="21177"/>
                </a:cubicBezTo>
                <a:cubicBezTo>
                  <a:pt x="9060" y="21180"/>
                  <a:pt x="9063" y="21182"/>
                  <a:pt x="9066" y="21184"/>
                </a:cubicBezTo>
                <a:cubicBezTo>
                  <a:pt x="9177" y="21293"/>
                  <a:pt x="9361" y="21367"/>
                  <a:pt x="9558" y="21367"/>
                </a:cubicBezTo>
                <a:cubicBezTo>
                  <a:pt x="10402" y="21367"/>
                  <a:pt x="10993" y="21022"/>
                  <a:pt x="11484" y="21087"/>
                </a:cubicBezTo>
                <a:cubicBezTo>
                  <a:pt x="11975" y="21152"/>
                  <a:pt x="12378" y="21591"/>
                  <a:pt x="13299" y="21591"/>
                </a:cubicBezTo>
                <a:cubicBezTo>
                  <a:pt x="13972" y="21591"/>
                  <a:pt x="14295" y="21117"/>
                  <a:pt x="14786" y="21367"/>
                </a:cubicBezTo>
                <a:cubicBezTo>
                  <a:pt x="15156" y="21555"/>
                  <a:pt x="15820" y="21465"/>
                  <a:pt x="16107" y="21286"/>
                </a:cubicBezTo>
                <a:cubicBezTo>
                  <a:pt x="16274" y="21191"/>
                  <a:pt x="16396" y="21051"/>
                  <a:pt x="16787" y="21087"/>
                </a:cubicBezTo>
                <a:cubicBezTo>
                  <a:pt x="17474" y="21150"/>
                  <a:pt x="17609" y="21380"/>
                  <a:pt x="18345" y="21338"/>
                </a:cubicBezTo>
                <a:cubicBezTo>
                  <a:pt x="18669" y="21319"/>
                  <a:pt x="18914" y="21228"/>
                  <a:pt x="19065" y="21109"/>
                </a:cubicBezTo>
                <a:cubicBezTo>
                  <a:pt x="19250" y="21149"/>
                  <a:pt x="19385" y="21231"/>
                  <a:pt x="19472" y="21302"/>
                </a:cubicBezTo>
                <a:cubicBezTo>
                  <a:pt x="19519" y="21340"/>
                  <a:pt x="19598" y="21305"/>
                  <a:pt x="19589" y="21249"/>
                </a:cubicBezTo>
                <a:cubicBezTo>
                  <a:pt x="19558" y="21071"/>
                  <a:pt x="19460" y="20958"/>
                  <a:pt x="19334" y="20888"/>
                </a:cubicBezTo>
                <a:cubicBezTo>
                  <a:pt x="19666" y="20802"/>
                  <a:pt x="20061" y="20835"/>
                  <a:pt x="20331" y="21302"/>
                </a:cubicBezTo>
                <a:cubicBezTo>
                  <a:pt x="20349" y="21332"/>
                  <a:pt x="20401" y="21318"/>
                  <a:pt x="20396" y="21284"/>
                </a:cubicBezTo>
                <a:cubicBezTo>
                  <a:pt x="20331" y="20887"/>
                  <a:pt x="20062" y="20051"/>
                  <a:pt x="18961" y="20452"/>
                </a:cubicBezTo>
                <a:cubicBezTo>
                  <a:pt x="18626" y="20272"/>
                  <a:pt x="18294" y="20475"/>
                  <a:pt x="18086" y="20475"/>
                </a:cubicBezTo>
                <a:cubicBezTo>
                  <a:pt x="17465" y="20475"/>
                  <a:pt x="16944" y="19992"/>
                  <a:pt x="16344" y="19665"/>
                </a:cubicBezTo>
                <a:cubicBezTo>
                  <a:pt x="15687" y="19306"/>
                  <a:pt x="15450" y="18064"/>
                  <a:pt x="15366" y="17320"/>
                </a:cubicBezTo>
                <a:cubicBezTo>
                  <a:pt x="15897" y="16942"/>
                  <a:pt x="16449" y="16396"/>
                  <a:pt x="16806" y="15687"/>
                </a:cubicBezTo>
                <a:cubicBezTo>
                  <a:pt x="17916" y="13477"/>
                  <a:pt x="19270" y="12913"/>
                  <a:pt x="20417" y="11316"/>
                </a:cubicBezTo>
                <a:cubicBezTo>
                  <a:pt x="21453" y="9872"/>
                  <a:pt x="21337" y="8280"/>
                  <a:pt x="20813" y="7091"/>
                </a:cubicBezTo>
                <a:cubicBezTo>
                  <a:pt x="20720" y="6879"/>
                  <a:pt x="20568" y="6592"/>
                  <a:pt x="20653" y="6281"/>
                </a:cubicBezTo>
                <a:cubicBezTo>
                  <a:pt x="21034" y="4883"/>
                  <a:pt x="20741" y="2957"/>
                  <a:pt x="20319" y="2189"/>
                </a:cubicBezTo>
                <a:cubicBezTo>
                  <a:pt x="20830" y="1862"/>
                  <a:pt x="20867" y="1110"/>
                  <a:pt x="20867" y="1110"/>
                </a:cubicBezTo>
                <a:cubicBezTo>
                  <a:pt x="21235" y="566"/>
                  <a:pt x="20694" y="0"/>
                  <a:pt x="20694" y="0"/>
                </a:cubicBezTo>
                <a:cubicBezTo>
                  <a:pt x="20694" y="0"/>
                  <a:pt x="20517" y="392"/>
                  <a:pt x="19883" y="643"/>
                </a:cubicBezTo>
                <a:cubicBezTo>
                  <a:pt x="19382" y="840"/>
                  <a:pt x="18873" y="943"/>
                  <a:pt x="18562" y="993"/>
                </a:cubicBezTo>
                <a:cubicBezTo>
                  <a:pt x="18084" y="814"/>
                  <a:pt x="17283" y="695"/>
                  <a:pt x="16374" y="695"/>
                </a:cubicBezTo>
                <a:cubicBezTo>
                  <a:pt x="15511" y="695"/>
                  <a:pt x="14747" y="802"/>
                  <a:pt x="14262" y="966"/>
                </a:cubicBezTo>
                <a:cubicBezTo>
                  <a:pt x="13970" y="922"/>
                  <a:pt x="13449" y="821"/>
                  <a:pt x="12938" y="619"/>
                </a:cubicBezTo>
                <a:cubicBezTo>
                  <a:pt x="12326" y="378"/>
                  <a:pt x="12155" y="0"/>
                  <a:pt x="12155" y="0"/>
                </a:cubicBezTo>
                <a:close/>
                <a:moveTo>
                  <a:pt x="14333" y="2907"/>
                </a:moveTo>
                <a:cubicBezTo>
                  <a:pt x="14783" y="2983"/>
                  <a:pt x="15167" y="3221"/>
                  <a:pt x="15397" y="3548"/>
                </a:cubicBezTo>
                <a:cubicBezTo>
                  <a:pt x="15356" y="3867"/>
                  <a:pt x="15044" y="4115"/>
                  <a:pt x="14665" y="4115"/>
                </a:cubicBezTo>
                <a:cubicBezTo>
                  <a:pt x="14258" y="4115"/>
                  <a:pt x="13929" y="3830"/>
                  <a:pt x="13929" y="3478"/>
                </a:cubicBezTo>
                <a:cubicBezTo>
                  <a:pt x="13929" y="3229"/>
                  <a:pt x="14093" y="3012"/>
                  <a:pt x="14333" y="2907"/>
                </a:cubicBezTo>
                <a:close/>
                <a:moveTo>
                  <a:pt x="18523" y="2907"/>
                </a:moveTo>
                <a:cubicBezTo>
                  <a:pt x="18763" y="3012"/>
                  <a:pt x="18927" y="3229"/>
                  <a:pt x="18927" y="3478"/>
                </a:cubicBezTo>
                <a:cubicBezTo>
                  <a:pt x="18927" y="3830"/>
                  <a:pt x="18598" y="4115"/>
                  <a:pt x="18191" y="4115"/>
                </a:cubicBezTo>
                <a:cubicBezTo>
                  <a:pt x="17812" y="4115"/>
                  <a:pt x="17499" y="3867"/>
                  <a:pt x="17459" y="3548"/>
                </a:cubicBezTo>
                <a:cubicBezTo>
                  <a:pt x="17689" y="3221"/>
                  <a:pt x="18073" y="2983"/>
                  <a:pt x="18523" y="2907"/>
                </a:cubicBezTo>
                <a:close/>
                <a:moveTo>
                  <a:pt x="14665" y="3144"/>
                </a:moveTo>
                <a:cubicBezTo>
                  <a:pt x="14567" y="3144"/>
                  <a:pt x="14469" y="3176"/>
                  <a:pt x="14394" y="3241"/>
                </a:cubicBezTo>
                <a:cubicBezTo>
                  <a:pt x="14244" y="3371"/>
                  <a:pt x="14244" y="3583"/>
                  <a:pt x="14394" y="3712"/>
                </a:cubicBezTo>
                <a:cubicBezTo>
                  <a:pt x="14544" y="3842"/>
                  <a:pt x="14786" y="3842"/>
                  <a:pt x="14936" y="3712"/>
                </a:cubicBezTo>
                <a:cubicBezTo>
                  <a:pt x="15086" y="3583"/>
                  <a:pt x="15086" y="3371"/>
                  <a:pt x="14936" y="3241"/>
                </a:cubicBezTo>
                <a:cubicBezTo>
                  <a:pt x="14861" y="3176"/>
                  <a:pt x="14763" y="3144"/>
                  <a:pt x="14665" y="3144"/>
                </a:cubicBezTo>
                <a:close/>
                <a:moveTo>
                  <a:pt x="18191" y="3144"/>
                </a:moveTo>
                <a:cubicBezTo>
                  <a:pt x="18092" y="3144"/>
                  <a:pt x="17995" y="3176"/>
                  <a:pt x="17920" y="3241"/>
                </a:cubicBezTo>
                <a:cubicBezTo>
                  <a:pt x="17770" y="3371"/>
                  <a:pt x="17770" y="3583"/>
                  <a:pt x="17920" y="3712"/>
                </a:cubicBezTo>
                <a:cubicBezTo>
                  <a:pt x="18070" y="3842"/>
                  <a:pt x="18312" y="3842"/>
                  <a:pt x="18462" y="3712"/>
                </a:cubicBezTo>
                <a:cubicBezTo>
                  <a:pt x="18612" y="3583"/>
                  <a:pt x="18612" y="3371"/>
                  <a:pt x="18462" y="3241"/>
                </a:cubicBezTo>
                <a:cubicBezTo>
                  <a:pt x="18387" y="3176"/>
                  <a:pt x="18289" y="3144"/>
                  <a:pt x="18191" y="3144"/>
                </a:cubicBezTo>
                <a:close/>
                <a:moveTo>
                  <a:pt x="12579" y="19082"/>
                </a:moveTo>
                <a:cubicBezTo>
                  <a:pt x="12770" y="19225"/>
                  <a:pt x="13015" y="19316"/>
                  <a:pt x="13332" y="19345"/>
                </a:cubicBezTo>
                <a:cubicBezTo>
                  <a:pt x="13862" y="19395"/>
                  <a:pt x="14279" y="19924"/>
                  <a:pt x="14206" y="20401"/>
                </a:cubicBezTo>
                <a:cubicBezTo>
                  <a:pt x="13993" y="20496"/>
                  <a:pt x="13793" y="20569"/>
                  <a:pt x="13622" y="20569"/>
                </a:cubicBezTo>
                <a:cubicBezTo>
                  <a:pt x="13074" y="20569"/>
                  <a:pt x="12727" y="19967"/>
                  <a:pt x="12579" y="19082"/>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82" name="?"/>
          <p:cNvSpPr txBox="1"/>
          <p:nvPr/>
        </p:nvSpPr>
        <p:spPr>
          <a:xfrm>
            <a:off x="19713770" y="6264781"/>
            <a:ext cx="905155" cy="176357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200">
                <a:solidFill>
                  <a:srgbClr val="FFFFFF"/>
                </a:solidFill>
              </a:defRPr>
            </a:lvl1pPr>
          </a:lstStyle>
          <a:p>
            <a:pPr/>
            <a:r>
              <a:t>?</a:t>
            </a:r>
          </a:p>
        </p:txBody>
      </p:sp>
      <p:sp>
        <p:nvSpPr>
          <p:cNvPr id="383" name="Wir wissen nicht, wie andere Lebewesen Qualia wahrnehmen"/>
          <p:cNvSpPr txBox="1"/>
          <p:nvPr/>
        </p:nvSpPr>
        <p:spPr>
          <a:xfrm>
            <a:off x="11687313" y="1425459"/>
            <a:ext cx="10340228" cy="30044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500">
                <a:solidFill>
                  <a:schemeClr val="accent1"/>
                </a:solidFill>
              </a:defRPr>
            </a:pPr>
          </a:p>
          <a:p>
            <a:pPr>
              <a:defRPr sz="5500">
                <a:solidFill>
                  <a:schemeClr val="accent1"/>
                </a:solidFill>
              </a:defRPr>
            </a:pPr>
            <a:r>
              <a:t>Wir wissen nicht, wie andere Lebewesen Qualia wahrnehmen</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7" name="Roboter"/>
          <p:cNvSpPr/>
          <p:nvPr/>
        </p:nvSpPr>
        <p:spPr>
          <a:xfrm>
            <a:off x="18598867" y="5635340"/>
            <a:ext cx="3693969" cy="5520074"/>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88" name="3. Bewusstsein - Qualia"/>
          <p:cNvSpPr txBox="1"/>
          <p:nvPr>
            <p:ph type="title"/>
          </p:nvPr>
        </p:nvSpPr>
        <p:spPr>
          <a:prstGeom prst="rect">
            <a:avLst/>
          </a:prstGeom>
        </p:spPr>
        <p:txBody>
          <a:bodyPr/>
          <a:lstStyle/>
          <a:p>
            <a:pPr/>
            <a:r>
              <a:t>3. Bewusstsein - Qualia</a:t>
            </a:r>
          </a:p>
        </p:txBody>
      </p:sp>
      <p:sp>
        <p:nvSpPr>
          <p:cNvPr id="389"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0" name="Rechteck"/>
          <p:cNvSpPr/>
          <p:nvPr/>
        </p:nvSpPr>
        <p:spPr>
          <a:xfrm>
            <a:off x="11412715" y="8502687"/>
            <a:ext cx="374706" cy="1270001"/>
          </a:xfrm>
          <a:prstGeom prst="rect">
            <a:avLst/>
          </a:prstGeom>
          <a:solidFill>
            <a:srgbClr val="868588"/>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91" name="Oval"/>
          <p:cNvSpPr/>
          <p:nvPr/>
        </p:nvSpPr>
        <p:spPr>
          <a:xfrm>
            <a:off x="10720152" y="6210176"/>
            <a:ext cx="1765911" cy="2321670"/>
          </a:xfrm>
          <a:prstGeom prst="ellipse">
            <a:avLst/>
          </a:prstGeom>
          <a:solidFill>
            <a:srgbClr val="868588"/>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92" name="Kopf"/>
          <p:cNvSpPr/>
          <p:nvPr/>
        </p:nvSpPr>
        <p:spPr>
          <a:xfrm>
            <a:off x="2124434" y="5334889"/>
            <a:ext cx="4647760" cy="5559900"/>
          </a:xfrm>
          <a:custGeom>
            <a:avLst/>
            <a:gdLst/>
            <a:ahLst/>
            <a:cxnLst>
              <a:cxn ang="0">
                <a:pos x="wd2" y="hd2"/>
              </a:cxn>
              <a:cxn ang="5400000">
                <a:pos x="wd2" y="hd2"/>
              </a:cxn>
              <a:cxn ang="10800000">
                <a:pos x="wd2" y="hd2"/>
              </a:cxn>
              <a:cxn ang="16200000">
                <a:pos x="wd2" y="hd2"/>
              </a:cxn>
            </a:cxnLst>
            <a:rect l="0" t="0" r="r" b="b"/>
            <a:pathLst>
              <a:path w="21545" h="21600" fill="norm" stroke="1"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93" name="Linien"/>
          <p:cNvSpPr/>
          <p:nvPr/>
        </p:nvSpPr>
        <p:spPr>
          <a:xfrm>
            <a:off x="6622486" y="7666140"/>
            <a:ext cx="4433828" cy="2132868"/>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394" name="Linien"/>
          <p:cNvSpPr/>
          <p:nvPr/>
        </p:nvSpPr>
        <p:spPr>
          <a:xfrm flipV="1">
            <a:off x="6576345" y="6207210"/>
            <a:ext cx="4352400" cy="1297363"/>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395" name="Linien"/>
          <p:cNvSpPr/>
          <p:nvPr/>
        </p:nvSpPr>
        <p:spPr>
          <a:xfrm flipV="1">
            <a:off x="12247858" y="5953778"/>
            <a:ext cx="6680053" cy="175322"/>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396" name="Linien"/>
          <p:cNvSpPr/>
          <p:nvPr/>
        </p:nvSpPr>
        <p:spPr>
          <a:xfrm flipV="1">
            <a:off x="11966856" y="6284526"/>
            <a:ext cx="6798621" cy="3494024"/>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397" name="„Roter Stamm, grüne Krone“"/>
          <p:cNvSpPr/>
          <p:nvPr/>
        </p:nvSpPr>
        <p:spPr>
          <a:xfrm>
            <a:off x="5999134" y="2944187"/>
            <a:ext cx="3230108" cy="2242524"/>
          </a:xfrm>
          <a:prstGeom prst="wedgeEllipseCallout">
            <a:avLst>
              <a:gd name="adj1" fmla="val -49385"/>
              <a:gd name="adj2" fmla="val 64182"/>
            </a:avLst>
          </a:prstGeom>
          <a:solidFill>
            <a:srgbClr val="00A1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pPr/>
            <a:r>
              <a:t>„Roter Stamm, grüne Krone“</a:t>
            </a:r>
          </a:p>
        </p:txBody>
      </p:sp>
      <p:sp>
        <p:nvSpPr>
          <p:cNvPr id="398" name="Oval"/>
          <p:cNvSpPr/>
          <p:nvPr/>
        </p:nvSpPr>
        <p:spPr>
          <a:xfrm>
            <a:off x="3632951" y="5731183"/>
            <a:ext cx="1120676" cy="1340663"/>
          </a:xfrm>
          <a:prstGeom prst="ellipse">
            <a:avLst/>
          </a:prstGeom>
          <a:solidFill>
            <a:srgbClr val="11FF04"/>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99" name="Rechteck"/>
          <p:cNvSpPr/>
          <p:nvPr/>
        </p:nvSpPr>
        <p:spPr>
          <a:xfrm>
            <a:off x="4008089" y="7100276"/>
            <a:ext cx="370519" cy="866468"/>
          </a:xfrm>
          <a:prstGeom prst="rect">
            <a:avLst/>
          </a:prstGeom>
          <a:solidFill>
            <a:srgbClr val="FF250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00" name="?"/>
          <p:cNvSpPr txBox="1"/>
          <p:nvPr/>
        </p:nvSpPr>
        <p:spPr>
          <a:xfrm>
            <a:off x="21445179" y="5168223"/>
            <a:ext cx="905155" cy="176357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200"/>
            </a:lvl1pPr>
          </a:lstStyle>
          <a:p>
            <a:pPr/>
            <a:r>
              <a:t>?</a:t>
            </a:r>
          </a:p>
        </p:txBody>
      </p:sp>
      <p:sp>
        <p:nvSpPr>
          <p:cNvPr id="401" name="Wir wissen auch nicht ob technische Systeme Qualia wahrnehmen können"/>
          <p:cNvSpPr txBox="1"/>
          <p:nvPr/>
        </p:nvSpPr>
        <p:spPr>
          <a:xfrm>
            <a:off x="11687313" y="1047291"/>
            <a:ext cx="10340228" cy="37607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500">
                <a:solidFill>
                  <a:schemeClr val="accent1"/>
                </a:solidFill>
              </a:defRPr>
            </a:pPr>
          </a:p>
          <a:p>
            <a:pPr>
              <a:defRPr sz="5500">
                <a:solidFill>
                  <a:schemeClr val="accent1"/>
                </a:solidFill>
              </a:defRPr>
            </a:pPr>
            <a:r>
              <a:t>Wir wissen auch nicht ob technische Systeme Qualia wahrnehmen können</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3. Bewusstsein - Qualia"/>
          <p:cNvSpPr txBox="1"/>
          <p:nvPr>
            <p:ph type="title"/>
          </p:nvPr>
        </p:nvSpPr>
        <p:spPr>
          <a:prstGeom prst="rect">
            <a:avLst/>
          </a:prstGeom>
        </p:spPr>
        <p:txBody>
          <a:bodyPr/>
          <a:lstStyle/>
          <a:p>
            <a:pPr/>
            <a:r>
              <a:t>3. Bewusstsein - Qualia</a:t>
            </a:r>
          </a:p>
        </p:txBody>
      </p:sp>
      <p:sp>
        <p:nvSpPr>
          <p:cNvPr id="406"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7" name="Rechteck"/>
          <p:cNvSpPr/>
          <p:nvPr/>
        </p:nvSpPr>
        <p:spPr>
          <a:xfrm>
            <a:off x="11412715" y="8502687"/>
            <a:ext cx="374706" cy="1270001"/>
          </a:xfrm>
          <a:prstGeom prst="rect">
            <a:avLst/>
          </a:prstGeom>
          <a:solidFill>
            <a:srgbClr val="868588"/>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08" name="Oval"/>
          <p:cNvSpPr/>
          <p:nvPr/>
        </p:nvSpPr>
        <p:spPr>
          <a:xfrm>
            <a:off x="10720152" y="6210176"/>
            <a:ext cx="1765911" cy="2321670"/>
          </a:xfrm>
          <a:prstGeom prst="ellipse">
            <a:avLst/>
          </a:prstGeom>
          <a:solidFill>
            <a:srgbClr val="868588"/>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09" name="Kopf"/>
          <p:cNvSpPr/>
          <p:nvPr/>
        </p:nvSpPr>
        <p:spPr>
          <a:xfrm>
            <a:off x="2124434" y="5334889"/>
            <a:ext cx="4647760" cy="5559900"/>
          </a:xfrm>
          <a:custGeom>
            <a:avLst/>
            <a:gdLst/>
            <a:ahLst/>
            <a:cxnLst>
              <a:cxn ang="0">
                <a:pos x="wd2" y="hd2"/>
              </a:cxn>
              <a:cxn ang="5400000">
                <a:pos x="wd2" y="hd2"/>
              </a:cxn>
              <a:cxn ang="10800000">
                <a:pos x="wd2" y="hd2"/>
              </a:cxn>
              <a:cxn ang="16200000">
                <a:pos x="wd2" y="hd2"/>
              </a:cxn>
            </a:cxnLst>
            <a:rect l="0" t="0" r="r" b="b"/>
            <a:pathLst>
              <a:path w="21545" h="21600" fill="norm" stroke="1"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10" name="Linien"/>
          <p:cNvSpPr/>
          <p:nvPr/>
        </p:nvSpPr>
        <p:spPr>
          <a:xfrm>
            <a:off x="6622486" y="7666140"/>
            <a:ext cx="4433828" cy="2132868"/>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411" name="Linien"/>
          <p:cNvSpPr/>
          <p:nvPr/>
        </p:nvSpPr>
        <p:spPr>
          <a:xfrm flipV="1">
            <a:off x="6576345" y="6207210"/>
            <a:ext cx="4352400" cy="1297363"/>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412" name="Kopf"/>
          <p:cNvSpPr/>
          <p:nvPr/>
        </p:nvSpPr>
        <p:spPr>
          <a:xfrm flipH="1">
            <a:off x="16362412" y="5317605"/>
            <a:ext cx="4647759" cy="5559900"/>
          </a:xfrm>
          <a:custGeom>
            <a:avLst/>
            <a:gdLst/>
            <a:ahLst/>
            <a:cxnLst>
              <a:cxn ang="0">
                <a:pos x="wd2" y="hd2"/>
              </a:cxn>
              <a:cxn ang="5400000">
                <a:pos x="wd2" y="hd2"/>
              </a:cxn>
              <a:cxn ang="10800000">
                <a:pos x="wd2" y="hd2"/>
              </a:cxn>
              <a:cxn ang="16200000">
                <a:pos x="wd2" y="hd2"/>
              </a:cxn>
            </a:cxnLst>
            <a:rect l="0" t="0" r="r" b="b"/>
            <a:pathLst>
              <a:path w="21545" h="21600" fill="norm" stroke="1"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13" name="Linien"/>
          <p:cNvSpPr/>
          <p:nvPr/>
        </p:nvSpPr>
        <p:spPr>
          <a:xfrm>
            <a:off x="12346677" y="6174375"/>
            <a:ext cx="4198942" cy="1238399"/>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414" name="Linien"/>
          <p:cNvSpPr/>
          <p:nvPr/>
        </p:nvSpPr>
        <p:spPr>
          <a:xfrm flipV="1">
            <a:off x="11966856" y="7597227"/>
            <a:ext cx="4424575" cy="2181323"/>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415" name="„Roter Stamm, grüne Krone“"/>
          <p:cNvSpPr/>
          <p:nvPr/>
        </p:nvSpPr>
        <p:spPr>
          <a:xfrm>
            <a:off x="5999134" y="2944187"/>
            <a:ext cx="3230108" cy="2242524"/>
          </a:xfrm>
          <a:prstGeom prst="wedgeEllipseCallout">
            <a:avLst>
              <a:gd name="adj1" fmla="val -49385"/>
              <a:gd name="adj2" fmla="val 64182"/>
            </a:avLst>
          </a:prstGeom>
          <a:solidFill>
            <a:srgbClr val="00A1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pPr/>
            <a:r>
              <a:t>„Roter Stamm, grüne Krone“</a:t>
            </a:r>
          </a:p>
        </p:txBody>
      </p:sp>
      <p:sp>
        <p:nvSpPr>
          <p:cNvPr id="416" name="„Roter Stamm, grüne Krone“"/>
          <p:cNvSpPr/>
          <p:nvPr/>
        </p:nvSpPr>
        <p:spPr>
          <a:xfrm>
            <a:off x="19804259" y="2638335"/>
            <a:ext cx="3230108" cy="2242524"/>
          </a:xfrm>
          <a:prstGeom prst="wedgeEllipseCallout">
            <a:avLst>
              <a:gd name="adj1" fmla="val -49385"/>
              <a:gd name="adj2" fmla="val 64182"/>
            </a:avLst>
          </a:prstGeom>
          <a:solidFill>
            <a:srgbClr val="00A1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pPr/>
            <a:r>
              <a:t>„Roter Stamm, grüne Krone“</a:t>
            </a:r>
          </a:p>
        </p:txBody>
      </p:sp>
      <p:sp>
        <p:nvSpPr>
          <p:cNvPr id="417" name="Oval"/>
          <p:cNvSpPr/>
          <p:nvPr/>
        </p:nvSpPr>
        <p:spPr>
          <a:xfrm>
            <a:off x="3632951" y="5731183"/>
            <a:ext cx="1120676" cy="1340663"/>
          </a:xfrm>
          <a:prstGeom prst="ellipse">
            <a:avLst/>
          </a:prstGeom>
          <a:solidFill>
            <a:srgbClr val="11FF04"/>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18" name="Rechteck"/>
          <p:cNvSpPr/>
          <p:nvPr/>
        </p:nvSpPr>
        <p:spPr>
          <a:xfrm>
            <a:off x="4008089" y="7129133"/>
            <a:ext cx="384323" cy="866468"/>
          </a:xfrm>
          <a:prstGeom prst="rect">
            <a:avLst/>
          </a:prstGeom>
          <a:solidFill>
            <a:srgbClr val="FF250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19" name="„Philosophischer Zombie“"/>
          <p:cNvSpPr txBox="1"/>
          <p:nvPr/>
        </p:nvSpPr>
        <p:spPr>
          <a:xfrm>
            <a:off x="14572994" y="11095730"/>
            <a:ext cx="8742365" cy="9202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500">
                <a:solidFill>
                  <a:schemeClr val="accent1"/>
                </a:solidFill>
              </a:defRPr>
            </a:lvl1pPr>
          </a:lstStyle>
          <a:p>
            <a:pPr/>
            <a:r>
              <a:t>„Philosophischer Zombie“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3. Bewusstsein - Qualia"/>
          <p:cNvSpPr txBox="1"/>
          <p:nvPr>
            <p:ph type="title"/>
          </p:nvPr>
        </p:nvSpPr>
        <p:spPr>
          <a:prstGeom prst="rect">
            <a:avLst/>
          </a:prstGeom>
        </p:spPr>
        <p:txBody>
          <a:bodyPr/>
          <a:lstStyle/>
          <a:p>
            <a:pPr/>
            <a:r>
              <a:t>3. Bewusstsein - Qualia</a:t>
            </a:r>
          </a:p>
        </p:txBody>
      </p:sp>
      <p:sp>
        <p:nvSpPr>
          <p:cNvPr id="424"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5" name="Rechteck"/>
          <p:cNvSpPr/>
          <p:nvPr/>
        </p:nvSpPr>
        <p:spPr>
          <a:xfrm>
            <a:off x="11412715" y="8502687"/>
            <a:ext cx="374706" cy="1270001"/>
          </a:xfrm>
          <a:prstGeom prst="rect">
            <a:avLst/>
          </a:prstGeom>
          <a:solidFill>
            <a:srgbClr val="868588"/>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26" name="Oval"/>
          <p:cNvSpPr/>
          <p:nvPr/>
        </p:nvSpPr>
        <p:spPr>
          <a:xfrm>
            <a:off x="10720152" y="6210176"/>
            <a:ext cx="1765911" cy="2321670"/>
          </a:xfrm>
          <a:prstGeom prst="ellipse">
            <a:avLst/>
          </a:prstGeom>
          <a:solidFill>
            <a:srgbClr val="868588"/>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27" name="Kopf"/>
          <p:cNvSpPr/>
          <p:nvPr/>
        </p:nvSpPr>
        <p:spPr>
          <a:xfrm>
            <a:off x="2124434" y="5334889"/>
            <a:ext cx="4647760" cy="5559900"/>
          </a:xfrm>
          <a:custGeom>
            <a:avLst/>
            <a:gdLst/>
            <a:ahLst/>
            <a:cxnLst>
              <a:cxn ang="0">
                <a:pos x="wd2" y="hd2"/>
              </a:cxn>
              <a:cxn ang="5400000">
                <a:pos x="wd2" y="hd2"/>
              </a:cxn>
              <a:cxn ang="10800000">
                <a:pos x="wd2" y="hd2"/>
              </a:cxn>
              <a:cxn ang="16200000">
                <a:pos x="wd2" y="hd2"/>
              </a:cxn>
            </a:cxnLst>
            <a:rect l="0" t="0" r="r" b="b"/>
            <a:pathLst>
              <a:path w="21545" h="21600" fill="norm" stroke="1"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28" name="Linien"/>
          <p:cNvSpPr/>
          <p:nvPr/>
        </p:nvSpPr>
        <p:spPr>
          <a:xfrm>
            <a:off x="6622486" y="7666140"/>
            <a:ext cx="4433828" cy="2132868"/>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429" name="Linien"/>
          <p:cNvSpPr/>
          <p:nvPr/>
        </p:nvSpPr>
        <p:spPr>
          <a:xfrm flipV="1">
            <a:off x="6576345" y="6207210"/>
            <a:ext cx="4352400" cy="1297363"/>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430" name="Kopf"/>
          <p:cNvSpPr/>
          <p:nvPr/>
        </p:nvSpPr>
        <p:spPr>
          <a:xfrm flipH="1">
            <a:off x="16362412" y="5317605"/>
            <a:ext cx="4647759" cy="5559900"/>
          </a:xfrm>
          <a:custGeom>
            <a:avLst/>
            <a:gdLst/>
            <a:ahLst/>
            <a:cxnLst>
              <a:cxn ang="0">
                <a:pos x="wd2" y="hd2"/>
              </a:cxn>
              <a:cxn ang="5400000">
                <a:pos x="wd2" y="hd2"/>
              </a:cxn>
              <a:cxn ang="10800000">
                <a:pos x="wd2" y="hd2"/>
              </a:cxn>
              <a:cxn ang="16200000">
                <a:pos x="wd2" y="hd2"/>
              </a:cxn>
            </a:cxnLst>
            <a:rect l="0" t="0" r="r" b="b"/>
            <a:pathLst>
              <a:path w="21545" h="21600" fill="norm" stroke="1"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31" name="Linien"/>
          <p:cNvSpPr/>
          <p:nvPr/>
        </p:nvSpPr>
        <p:spPr>
          <a:xfrm>
            <a:off x="12346677" y="6174375"/>
            <a:ext cx="4198942" cy="1238399"/>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432" name="Linien"/>
          <p:cNvSpPr/>
          <p:nvPr/>
        </p:nvSpPr>
        <p:spPr>
          <a:xfrm flipV="1">
            <a:off x="11966856" y="7597227"/>
            <a:ext cx="4424575" cy="2181323"/>
          </a:xfrm>
          <a:prstGeom prst="line">
            <a:avLst/>
          </a:prstGeom>
          <a:ln w="38100">
            <a:solidFill>
              <a:srgbClr val="000000"/>
            </a:solidFill>
            <a:custDash>
              <a:ds d="200000" sp="200000"/>
            </a:custDash>
            <a:miter lim="400000"/>
          </a:ln>
        </p:spPr>
        <p:txBody>
          <a:bodyPr lIns="50800" tIns="50800" rIns="50800" bIns="50800" anchor="ctr"/>
          <a:lstStyle/>
          <a:p>
            <a:pPr/>
          </a:p>
        </p:txBody>
      </p:sp>
      <p:sp>
        <p:nvSpPr>
          <p:cNvPr id="433" name="„Roter Stamm, grüne Krone“"/>
          <p:cNvSpPr/>
          <p:nvPr/>
        </p:nvSpPr>
        <p:spPr>
          <a:xfrm>
            <a:off x="5999134" y="2944187"/>
            <a:ext cx="3230108" cy="2242524"/>
          </a:xfrm>
          <a:prstGeom prst="wedgeEllipseCallout">
            <a:avLst>
              <a:gd name="adj1" fmla="val -49385"/>
              <a:gd name="adj2" fmla="val 64182"/>
            </a:avLst>
          </a:prstGeom>
          <a:solidFill>
            <a:srgbClr val="00A1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pPr/>
            <a:r>
              <a:t>„Roter Stamm, grüne Krone“</a:t>
            </a:r>
          </a:p>
        </p:txBody>
      </p:sp>
      <p:sp>
        <p:nvSpPr>
          <p:cNvPr id="434" name="„Roter Stamm, grüne Krone“"/>
          <p:cNvSpPr/>
          <p:nvPr/>
        </p:nvSpPr>
        <p:spPr>
          <a:xfrm>
            <a:off x="19804259" y="2638335"/>
            <a:ext cx="3230108" cy="2242524"/>
          </a:xfrm>
          <a:prstGeom prst="wedgeEllipseCallout">
            <a:avLst>
              <a:gd name="adj1" fmla="val -49385"/>
              <a:gd name="adj2" fmla="val 64182"/>
            </a:avLst>
          </a:prstGeom>
          <a:solidFill>
            <a:srgbClr val="00A1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pPr/>
            <a:r>
              <a:t>„Roter Stamm, grüne Krone“</a:t>
            </a:r>
          </a:p>
        </p:txBody>
      </p:sp>
      <p:sp>
        <p:nvSpPr>
          <p:cNvPr id="435" name="Oval"/>
          <p:cNvSpPr/>
          <p:nvPr/>
        </p:nvSpPr>
        <p:spPr>
          <a:xfrm>
            <a:off x="3632951" y="5731183"/>
            <a:ext cx="1120676" cy="1340663"/>
          </a:xfrm>
          <a:prstGeom prst="ellipse">
            <a:avLst/>
          </a:prstGeom>
          <a:solidFill>
            <a:srgbClr val="11FF04"/>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36" name="Rechteck"/>
          <p:cNvSpPr/>
          <p:nvPr/>
        </p:nvSpPr>
        <p:spPr>
          <a:xfrm>
            <a:off x="4008089" y="7100276"/>
            <a:ext cx="384323" cy="866468"/>
          </a:xfrm>
          <a:prstGeom prst="rect">
            <a:avLst/>
          </a:prstGeom>
          <a:solidFill>
            <a:srgbClr val="FF250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37" name="Genau genommen wissen wir nur von uns selbst, dass wir Qualia wahrnehmen können."/>
          <p:cNvSpPr txBox="1"/>
          <p:nvPr/>
        </p:nvSpPr>
        <p:spPr>
          <a:xfrm>
            <a:off x="9955905" y="2175815"/>
            <a:ext cx="8742365" cy="32351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500">
                <a:solidFill>
                  <a:schemeClr val="accent1"/>
                </a:solidFill>
              </a:defRPr>
            </a:pPr>
            <a:r>
              <a:rPr b="1"/>
              <a:t>Genau genommen</a:t>
            </a:r>
            <a:r>
              <a:t> wissen wir nur </a:t>
            </a:r>
            <a:r>
              <a:rPr b="1"/>
              <a:t>von uns selbst</a:t>
            </a:r>
            <a:r>
              <a:t>, dass wir Qualia wahrnehmen können.</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1" name="3. Bewusstsein - Qualia"/>
          <p:cNvSpPr txBox="1"/>
          <p:nvPr>
            <p:ph type="title"/>
          </p:nvPr>
        </p:nvSpPr>
        <p:spPr>
          <a:prstGeom prst="rect">
            <a:avLst/>
          </a:prstGeom>
        </p:spPr>
        <p:txBody>
          <a:bodyPr/>
          <a:lstStyle/>
          <a:p>
            <a:pPr/>
            <a:r>
              <a:t>3. Bewusstsein - Qualia</a:t>
            </a:r>
          </a:p>
        </p:txBody>
      </p:sp>
      <p:sp>
        <p:nvSpPr>
          <p:cNvPr id="442"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43" name="Wenn ein Lebewesen oder eine KI (z.B. ein Roboter) von sich behauptet, dass sie Qualia erlebt, ist dies überhaupt kein Beweis dafür, dass dies auch stimmt!"/>
          <p:cNvSpPr txBox="1"/>
          <p:nvPr/>
        </p:nvSpPr>
        <p:spPr>
          <a:xfrm>
            <a:off x="1472004" y="2146958"/>
            <a:ext cx="14473637" cy="32351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500">
                <a:solidFill>
                  <a:schemeClr val="accent1"/>
                </a:solidFill>
              </a:defRPr>
            </a:pPr>
            <a:r>
              <a:t>Wenn ein Lebewesen oder eine KI (z.B. ein Roboter) von sich </a:t>
            </a:r>
            <a:r>
              <a:rPr b="1"/>
              <a:t>behauptet</a:t>
            </a:r>
            <a:r>
              <a:t>, dass sie Qualia erlebt, ist dies </a:t>
            </a:r>
            <a:r>
              <a:rPr b="1"/>
              <a:t>überhaupt</a:t>
            </a:r>
            <a:r>
              <a:t> </a:t>
            </a:r>
            <a:r>
              <a:rPr b="1"/>
              <a:t>kein Beweis</a:t>
            </a:r>
            <a:r>
              <a:t> dafür, dass dies auch stimmt!</a:t>
            </a:r>
          </a:p>
        </p:txBody>
      </p:sp>
      <p:pic>
        <p:nvPicPr>
          <p:cNvPr id="444" name="robot-2420319_1280.png" descr="robot-2420319_1280.png"/>
          <p:cNvPicPr>
            <a:picLocks noChangeAspect="1"/>
          </p:cNvPicPr>
          <p:nvPr/>
        </p:nvPicPr>
        <p:blipFill>
          <a:blip r:embed="rId3">
            <a:extLst/>
          </a:blip>
          <a:stretch>
            <a:fillRect/>
          </a:stretch>
        </p:blipFill>
        <p:spPr>
          <a:xfrm>
            <a:off x="8928943" y="6148170"/>
            <a:ext cx="12039483" cy="6019742"/>
          </a:xfrm>
          <a:prstGeom prst="rect">
            <a:avLst/>
          </a:prstGeom>
          <a:ln w="12700">
            <a:miter lim="400000"/>
          </a:ln>
        </p:spPr>
      </p:pic>
      <p:sp>
        <p:nvSpPr>
          <p:cNvPr id="445" name="„Aua!“"/>
          <p:cNvSpPr/>
          <p:nvPr/>
        </p:nvSpPr>
        <p:spPr>
          <a:xfrm>
            <a:off x="17236003" y="3561753"/>
            <a:ext cx="4501865" cy="3310382"/>
          </a:xfrm>
          <a:prstGeom prst="wedgeEllipseCallout">
            <a:avLst>
              <a:gd name="adj1" fmla="val -49385"/>
              <a:gd name="adj2" fmla="val 63390"/>
            </a:avLst>
          </a:prstGeom>
          <a:solidFill>
            <a:srgbClr val="00A1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pPr/>
            <a:r>
              <a:t>„Aua!“</a:t>
            </a:r>
          </a:p>
        </p:txBody>
      </p:sp>
      <p:sp>
        <p:nvSpPr>
          <p:cNvPr id="446" name="Bild: Pixabay"/>
          <p:cNvSpPr txBox="1"/>
          <p:nvPr/>
        </p:nvSpPr>
        <p:spPr>
          <a:xfrm>
            <a:off x="8979039" y="11565821"/>
            <a:ext cx="2114437" cy="511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solidFill>
                  <a:srgbClr val="FFFFFF"/>
                </a:solidFill>
              </a:defRPr>
            </a:lvl1pPr>
          </a:lstStyle>
          <a:p>
            <a:pPr/>
            <a:r>
              <a:t>Bild: Pixabay</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0" name="3. Bewusstsein - Das chinesische Zimmer"/>
          <p:cNvSpPr txBox="1"/>
          <p:nvPr>
            <p:ph type="title"/>
          </p:nvPr>
        </p:nvSpPr>
        <p:spPr>
          <a:prstGeom prst="rect">
            <a:avLst/>
          </a:prstGeom>
        </p:spPr>
        <p:txBody>
          <a:bodyPr/>
          <a:lstStyle/>
          <a:p>
            <a:pPr/>
            <a:r>
              <a:t>3. Bewusstsein - Das chinesische Zimmer</a:t>
            </a:r>
          </a:p>
        </p:txBody>
      </p:sp>
      <p:sp>
        <p:nvSpPr>
          <p:cNvPr id="451"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2" name="Rechteck"/>
          <p:cNvSpPr/>
          <p:nvPr/>
        </p:nvSpPr>
        <p:spPr>
          <a:xfrm>
            <a:off x="8671319" y="3741314"/>
            <a:ext cx="7622875" cy="7425156"/>
          </a:xfrm>
          <a:prstGeom prst="rect">
            <a:avLst/>
          </a:prstGeom>
          <a:ln w="38100">
            <a:solidFill>
              <a:srgbClr val="000000"/>
            </a:solidFill>
            <a:custDash>
              <a:ds d="200000" sp="200000"/>
            </a:custDash>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53" name="Geöffnetes Buch"/>
          <p:cNvSpPr/>
          <p:nvPr/>
        </p:nvSpPr>
        <p:spPr>
          <a:xfrm>
            <a:off x="10044021" y="5830188"/>
            <a:ext cx="1316940"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54" name="Weiblich"/>
          <p:cNvSpPr/>
          <p:nvPr/>
        </p:nvSpPr>
        <p:spPr>
          <a:xfrm>
            <a:off x="12496896" y="5258574"/>
            <a:ext cx="1966314" cy="4349170"/>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55" name="Linien"/>
          <p:cNvSpPr/>
          <p:nvPr/>
        </p:nvSpPr>
        <p:spPr>
          <a:xfrm>
            <a:off x="10691295" y="3308763"/>
            <a:ext cx="1" cy="1590783"/>
          </a:xfrm>
          <a:prstGeom prst="line">
            <a:avLst/>
          </a:prstGeom>
          <a:ln w="50800">
            <a:solidFill>
              <a:srgbClr val="0E94FF"/>
            </a:solidFill>
            <a:miter lim="400000"/>
            <a:tailEnd type="triangle"/>
          </a:ln>
        </p:spPr>
        <p:txBody>
          <a:bodyPr lIns="50800" tIns="50800" rIns="50800" bIns="50800" anchor="ctr"/>
          <a:lstStyle/>
          <a:p>
            <a:pPr/>
          </a:p>
        </p:txBody>
      </p:sp>
      <p:sp>
        <p:nvSpPr>
          <p:cNvPr id="456" name="Buch mit Instruktionen"/>
          <p:cNvSpPr txBox="1"/>
          <p:nvPr/>
        </p:nvSpPr>
        <p:spPr>
          <a:xfrm>
            <a:off x="8632757" y="2541977"/>
            <a:ext cx="4593972" cy="6098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solidFill>
                  <a:srgbClr val="0E94FF"/>
                </a:solidFill>
              </a:defRPr>
            </a:lvl1pPr>
          </a:lstStyle>
          <a:p>
            <a:pPr/>
            <a:r>
              <a:t>Buch mit Instruktionen</a:t>
            </a:r>
          </a:p>
        </p:txBody>
      </p:sp>
      <p:sp>
        <p:nvSpPr>
          <p:cNvPr id="457" name="你 好 吗 ?"/>
          <p:cNvSpPr txBox="1"/>
          <p:nvPr/>
        </p:nvSpPr>
        <p:spPr>
          <a:xfrm>
            <a:off x="5141084" y="5573759"/>
            <a:ext cx="2790445" cy="952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你 好 吗 ?</a:t>
            </a:r>
          </a:p>
        </p:txBody>
      </p:sp>
      <p:sp>
        <p:nvSpPr>
          <p:cNvPr id="458" name="Linien"/>
          <p:cNvSpPr/>
          <p:nvPr/>
        </p:nvSpPr>
        <p:spPr>
          <a:xfrm>
            <a:off x="7984383" y="6065389"/>
            <a:ext cx="1189075" cy="1"/>
          </a:xfrm>
          <a:prstGeom prst="line">
            <a:avLst/>
          </a:prstGeom>
          <a:ln w="50800">
            <a:solidFill>
              <a:srgbClr val="000000"/>
            </a:solidFill>
            <a:miter lim="400000"/>
            <a:tailEnd type="triangle"/>
          </a:ln>
        </p:spPr>
        <p:txBody>
          <a:bodyPr lIns="50800" tIns="50800" rIns="50800" bIns="50800" anchor="ctr"/>
          <a:lstStyle/>
          <a:p>
            <a:pPr/>
          </a:p>
        </p:txBody>
      </p:sp>
      <p:sp>
        <p:nvSpPr>
          <p:cNvPr id="459" name="Input"/>
          <p:cNvSpPr txBox="1"/>
          <p:nvPr/>
        </p:nvSpPr>
        <p:spPr>
          <a:xfrm>
            <a:off x="6941778" y="4746666"/>
            <a:ext cx="1127317" cy="609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solidFill>
                  <a:srgbClr val="0E94FF"/>
                </a:solidFill>
              </a:defRPr>
            </a:lvl1pPr>
          </a:lstStyle>
          <a:p>
            <a:pPr/>
            <a:r>
              <a:t>Input</a:t>
            </a:r>
          </a:p>
        </p:txBody>
      </p:sp>
      <p:sp>
        <p:nvSpPr>
          <p:cNvPr id="460" name="Linien"/>
          <p:cNvSpPr/>
          <p:nvPr/>
        </p:nvSpPr>
        <p:spPr>
          <a:xfrm>
            <a:off x="15758436" y="6163533"/>
            <a:ext cx="1189075" cy="1"/>
          </a:xfrm>
          <a:prstGeom prst="line">
            <a:avLst/>
          </a:prstGeom>
          <a:ln w="50800">
            <a:solidFill>
              <a:srgbClr val="000000"/>
            </a:solidFill>
            <a:miter lim="400000"/>
            <a:tailEnd type="triangle"/>
          </a:ln>
        </p:spPr>
        <p:txBody>
          <a:bodyPr lIns="50800" tIns="50800" rIns="50800" bIns="50800" anchor="ctr"/>
          <a:lstStyle/>
          <a:p>
            <a:pPr/>
          </a:p>
        </p:txBody>
      </p:sp>
      <p:sp>
        <p:nvSpPr>
          <p:cNvPr id="461" name="Output"/>
          <p:cNvSpPr txBox="1"/>
          <p:nvPr/>
        </p:nvSpPr>
        <p:spPr>
          <a:xfrm>
            <a:off x="16504953" y="4960237"/>
            <a:ext cx="1490029" cy="6098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solidFill>
                  <a:srgbClr val="0E94FF"/>
                </a:solidFill>
              </a:defRPr>
            </a:lvl1pPr>
          </a:lstStyle>
          <a:p>
            <a:pPr/>
            <a:r>
              <a:t>Output</a:t>
            </a:r>
          </a:p>
        </p:txBody>
      </p:sp>
      <p:sp>
        <p:nvSpPr>
          <p:cNvPr id="462" name="(Wie geht es dir?)"/>
          <p:cNvSpPr txBox="1"/>
          <p:nvPr/>
        </p:nvSpPr>
        <p:spPr>
          <a:xfrm>
            <a:off x="4385095" y="6807072"/>
            <a:ext cx="3563621" cy="609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solidFill>
                  <a:srgbClr val="0E94FF"/>
                </a:solidFill>
              </a:defRPr>
            </a:lvl1pPr>
          </a:lstStyle>
          <a:p>
            <a:pPr/>
            <a:r>
              <a:t>(Wie geht es dir?)</a:t>
            </a:r>
          </a:p>
        </p:txBody>
      </p:sp>
      <p:sp>
        <p:nvSpPr>
          <p:cNvPr id="463" name="我 很 好 ！"/>
          <p:cNvSpPr txBox="1"/>
          <p:nvPr/>
        </p:nvSpPr>
        <p:spPr>
          <a:xfrm>
            <a:off x="17272514" y="5614189"/>
            <a:ext cx="3061108" cy="952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我 很 好 ！</a:t>
            </a:r>
          </a:p>
        </p:txBody>
      </p:sp>
      <p:sp>
        <p:nvSpPr>
          <p:cNvPr id="464" name="(Mir geht es gut!)"/>
          <p:cNvSpPr txBox="1"/>
          <p:nvPr/>
        </p:nvSpPr>
        <p:spPr>
          <a:xfrm>
            <a:off x="16891665" y="6818645"/>
            <a:ext cx="3448495" cy="6098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solidFill>
                  <a:srgbClr val="0E94FF"/>
                </a:solidFill>
              </a:defRPr>
            </a:lvl1pPr>
          </a:lstStyle>
          <a:p>
            <a:pPr/>
            <a:r>
              <a:t>(Mir geht es gut!)</a:t>
            </a:r>
          </a:p>
        </p:txBody>
      </p:sp>
      <p:sp>
        <p:nvSpPr>
          <p:cNvPr id="465" name="Person, die kein chinesisch spricht"/>
          <p:cNvSpPr txBox="1"/>
          <p:nvPr/>
        </p:nvSpPr>
        <p:spPr>
          <a:xfrm>
            <a:off x="14329120" y="2454503"/>
            <a:ext cx="7356984" cy="6348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500">
                <a:solidFill>
                  <a:srgbClr val="0E94FF"/>
                </a:solidFill>
              </a:defRPr>
            </a:pPr>
            <a:r>
              <a:t>Person, die </a:t>
            </a:r>
            <a:r>
              <a:rPr b="1"/>
              <a:t>kein</a:t>
            </a:r>
            <a:r>
              <a:t> </a:t>
            </a:r>
            <a:r>
              <a:rPr b="1"/>
              <a:t>chinesisch spricht</a:t>
            </a:r>
          </a:p>
        </p:txBody>
      </p:sp>
      <p:sp>
        <p:nvSpPr>
          <p:cNvPr id="466" name="Linien"/>
          <p:cNvSpPr/>
          <p:nvPr/>
        </p:nvSpPr>
        <p:spPr>
          <a:xfrm flipH="1">
            <a:off x="13669939" y="3291479"/>
            <a:ext cx="813171" cy="1571737"/>
          </a:xfrm>
          <a:prstGeom prst="line">
            <a:avLst/>
          </a:prstGeom>
          <a:ln w="50800">
            <a:solidFill>
              <a:srgbClr val="0E94FF"/>
            </a:solidFill>
            <a:miter lim="400000"/>
            <a:tailEnd type="triangle"/>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Themen"/>
          <p:cNvSpPr txBox="1"/>
          <p:nvPr>
            <p:ph type="title"/>
          </p:nvPr>
        </p:nvSpPr>
        <p:spPr>
          <a:prstGeom prst="rect">
            <a:avLst/>
          </a:prstGeom>
        </p:spPr>
        <p:txBody>
          <a:bodyPr/>
          <a:lstStyle/>
          <a:p>
            <a:pPr/>
            <a:r>
              <a:t>Themen</a:t>
            </a:r>
          </a:p>
        </p:txBody>
      </p:sp>
      <p:sp>
        <p:nvSpPr>
          <p:cNvPr id="178" name="Foliennummer"/>
          <p:cNvSpPr txBox="1"/>
          <p:nvPr>
            <p:ph type="sldNum" sz="quarter" idx="2"/>
          </p:nvPr>
        </p:nvSpPr>
        <p:spPr>
          <a:xfrm>
            <a:off x="12036805" y="12956844"/>
            <a:ext cx="297893" cy="4987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9" name="Intelligenz…"/>
          <p:cNvSpPr txBox="1"/>
          <p:nvPr/>
        </p:nvSpPr>
        <p:spPr>
          <a:xfrm>
            <a:off x="4831856" y="4291484"/>
            <a:ext cx="11311997" cy="49037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marL="1907645" indent="-1018645">
              <a:buSzPct val="100000"/>
              <a:buAutoNum type="arabicPeriod" startAt="1"/>
              <a:defRPr sz="5500"/>
            </a:pPr>
            <a:r>
              <a:t>Intelligenz</a:t>
            </a:r>
          </a:p>
          <a:p>
            <a:pPr lvl="1" marL="1907645" indent="-1018645">
              <a:buSzPct val="100000"/>
              <a:buAutoNum type="arabicPeriod" startAt="1"/>
              <a:defRPr sz="5500"/>
            </a:pPr>
            <a:r>
              <a:t>Selbstaufmerksamkeit</a:t>
            </a:r>
          </a:p>
          <a:p>
            <a:pPr lvl="1" marL="1907645" indent="-1018645">
              <a:buSzPct val="100000"/>
              <a:buAutoNum type="arabicPeriod" startAt="1"/>
              <a:defRPr sz="5500"/>
            </a:pPr>
            <a:r>
              <a:t>Bewusstsein</a:t>
            </a:r>
          </a:p>
          <a:p>
            <a:pPr lvl="1" marL="1907645" indent="-1018645">
              <a:buSzPct val="100000"/>
              <a:buAutoNum type="arabicPeriod" startAt="1"/>
              <a:defRPr sz="5500"/>
            </a:pPr>
            <a:r>
              <a:t>Menschenähnliches Verhalten</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0" name="3. Bewusstsein - Nervensystem"/>
          <p:cNvSpPr txBox="1"/>
          <p:nvPr>
            <p:ph type="title"/>
          </p:nvPr>
        </p:nvSpPr>
        <p:spPr>
          <a:prstGeom prst="rect">
            <a:avLst/>
          </a:prstGeom>
        </p:spPr>
        <p:txBody>
          <a:bodyPr/>
          <a:lstStyle/>
          <a:p>
            <a:pPr/>
            <a:r>
              <a:t>3. Bewusstsein - Nervensystem</a:t>
            </a:r>
          </a:p>
        </p:txBody>
      </p:sp>
      <p:sp>
        <p:nvSpPr>
          <p:cNvPr id="471"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72" name="Chemical_synapse_schema_cropped.jpg" descr="Chemical_synapse_schema_cropped.jpg"/>
          <p:cNvPicPr>
            <a:picLocks noChangeAspect="1"/>
          </p:cNvPicPr>
          <p:nvPr/>
        </p:nvPicPr>
        <p:blipFill>
          <a:blip r:embed="rId3">
            <a:extLst/>
          </a:blip>
          <a:stretch>
            <a:fillRect/>
          </a:stretch>
        </p:blipFill>
        <p:spPr>
          <a:xfrm>
            <a:off x="6948478" y="1917850"/>
            <a:ext cx="8536267" cy="10638951"/>
          </a:xfrm>
          <a:prstGeom prst="rect">
            <a:avLst/>
          </a:prstGeom>
          <a:ln w="12700">
            <a:miter lim="400000"/>
          </a:ln>
        </p:spPr>
      </p:pic>
      <p:sp>
        <p:nvSpPr>
          <p:cNvPr id="473" name="Bild: wikipedia, public domain"/>
          <p:cNvSpPr txBox="1"/>
          <p:nvPr/>
        </p:nvSpPr>
        <p:spPr>
          <a:xfrm>
            <a:off x="6843635" y="12623360"/>
            <a:ext cx="4360229" cy="4737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Bild: wikipedia, public domain</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7" name="3. Bewusstsein - Tiere und KI’s"/>
          <p:cNvSpPr txBox="1"/>
          <p:nvPr>
            <p:ph type="title"/>
          </p:nvPr>
        </p:nvSpPr>
        <p:spPr>
          <a:prstGeom prst="rect">
            <a:avLst/>
          </a:prstGeom>
        </p:spPr>
        <p:txBody>
          <a:bodyPr/>
          <a:lstStyle/>
          <a:p>
            <a:pPr/>
            <a:r>
              <a:t>3. Bewusstsein - Tiere und KI’s</a:t>
            </a:r>
          </a:p>
        </p:txBody>
      </p:sp>
      <p:sp>
        <p:nvSpPr>
          <p:cNvPr id="478"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79" name="00025.png" descr="00025.png"/>
          <p:cNvPicPr>
            <a:picLocks noChangeAspect="1"/>
          </p:cNvPicPr>
          <p:nvPr/>
        </p:nvPicPr>
        <p:blipFill>
          <a:blip r:embed="rId3">
            <a:extLst/>
          </a:blip>
          <a:stretch>
            <a:fillRect/>
          </a:stretch>
        </p:blipFill>
        <p:spPr>
          <a:xfrm>
            <a:off x="4035143" y="4472504"/>
            <a:ext cx="6502401" cy="6502401"/>
          </a:xfrm>
          <a:prstGeom prst="rect">
            <a:avLst/>
          </a:prstGeom>
          <a:ln w="12700">
            <a:miter lim="400000"/>
          </a:ln>
        </p:spPr>
      </p:pic>
      <p:pic>
        <p:nvPicPr>
          <p:cNvPr id="480" name="00045_robot_philosopher.png" descr="00045_robot_philosopher.png"/>
          <p:cNvPicPr>
            <a:picLocks noChangeAspect="1"/>
          </p:cNvPicPr>
          <p:nvPr/>
        </p:nvPicPr>
        <p:blipFill>
          <a:blip r:embed="rId4">
            <a:extLst/>
          </a:blip>
          <a:stretch>
            <a:fillRect/>
          </a:stretch>
        </p:blipFill>
        <p:spPr>
          <a:xfrm>
            <a:off x="13298177" y="4472504"/>
            <a:ext cx="6502401" cy="6502401"/>
          </a:xfrm>
          <a:prstGeom prst="rect">
            <a:avLst/>
          </a:prstGeom>
          <a:ln w="12700">
            <a:miter lim="400000"/>
          </a:ln>
        </p:spPr>
      </p:pic>
      <p:sp>
        <p:nvSpPr>
          <p:cNvPr id="481" name="Bewusstsein könnte in ganz unterschiedlichen Formen auftreten."/>
          <p:cNvSpPr txBox="1"/>
          <p:nvPr/>
        </p:nvSpPr>
        <p:spPr>
          <a:xfrm>
            <a:off x="3982546" y="2551086"/>
            <a:ext cx="17122355" cy="16765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500">
                <a:solidFill>
                  <a:schemeClr val="accent1"/>
                </a:solidFill>
              </a:defRPr>
            </a:lvl1pPr>
          </a:lstStyle>
          <a:p>
            <a:pPr/>
            <a:r>
              <a:t>Bewusstsein könnte in ganz unterschiedlichen Formen auftreten.</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5" name="3. Bewusstsein - Tiere und KI’s"/>
          <p:cNvSpPr txBox="1"/>
          <p:nvPr>
            <p:ph type="title"/>
          </p:nvPr>
        </p:nvSpPr>
        <p:spPr>
          <a:prstGeom prst="rect">
            <a:avLst/>
          </a:prstGeom>
        </p:spPr>
        <p:txBody>
          <a:bodyPr/>
          <a:lstStyle/>
          <a:p>
            <a:pPr/>
            <a:r>
              <a:t>3. Bewusstsein - Tiere und KI’s</a:t>
            </a:r>
          </a:p>
        </p:txBody>
      </p:sp>
      <p:sp>
        <p:nvSpPr>
          <p:cNvPr id="486"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87" name="Bewusstsein kann man nicht messen!…"/>
          <p:cNvSpPr txBox="1"/>
          <p:nvPr/>
        </p:nvSpPr>
        <p:spPr>
          <a:xfrm>
            <a:off x="3665122" y="4818886"/>
            <a:ext cx="13388467" cy="43551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500">
                <a:solidFill>
                  <a:schemeClr val="accent1"/>
                </a:solidFill>
              </a:defRPr>
            </a:pPr>
            <a:r>
              <a:t>Bewusstsein kann man </a:t>
            </a:r>
            <a:r>
              <a:rPr b="1"/>
              <a:t>nicht</a:t>
            </a:r>
            <a:r>
              <a:t> messen!</a:t>
            </a:r>
          </a:p>
          <a:p>
            <a:pPr>
              <a:defRPr sz="5500">
                <a:solidFill>
                  <a:schemeClr val="accent1"/>
                </a:solidFill>
              </a:defRPr>
            </a:pPr>
          </a:p>
          <a:p>
            <a:pPr>
              <a:defRPr sz="5500">
                <a:solidFill>
                  <a:schemeClr val="accent1"/>
                </a:solidFill>
              </a:defRPr>
            </a:pPr>
            <a:r>
              <a:t>(Im Gegensatz zur Selbstaufmerksamkeit und der Intelligenz)</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1" name="4. Menschenähnliches Verhalten"/>
          <p:cNvSpPr txBox="1"/>
          <p:nvPr>
            <p:ph type="title"/>
          </p:nvPr>
        </p:nvSpPr>
        <p:spPr>
          <a:prstGeom prst="rect">
            <a:avLst/>
          </a:prstGeom>
        </p:spPr>
        <p:txBody>
          <a:bodyPr/>
          <a:lstStyle/>
          <a:p>
            <a:pPr/>
            <a:r>
              <a:t>4. Menschenähnliches Verhalten</a:t>
            </a:r>
          </a:p>
        </p:txBody>
      </p:sp>
      <p:sp>
        <p:nvSpPr>
          <p:cNvPr id="492"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93" name="00040_robot_philosopher.png" descr="00040_robot_philosopher.png"/>
          <p:cNvPicPr>
            <a:picLocks noChangeAspect="1"/>
          </p:cNvPicPr>
          <p:nvPr/>
        </p:nvPicPr>
        <p:blipFill>
          <a:blip r:embed="rId2">
            <a:extLst/>
          </a:blip>
          <a:stretch>
            <a:fillRect/>
          </a:stretch>
        </p:blipFill>
        <p:spPr>
          <a:xfrm>
            <a:off x="7324818" y="2337100"/>
            <a:ext cx="8956698" cy="8956698"/>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5" name="4. Menschenähnliches Verhalten - Definition"/>
          <p:cNvSpPr txBox="1"/>
          <p:nvPr>
            <p:ph type="title"/>
          </p:nvPr>
        </p:nvSpPr>
        <p:spPr>
          <a:prstGeom prst="rect">
            <a:avLst/>
          </a:prstGeom>
        </p:spPr>
        <p:txBody>
          <a:bodyPr/>
          <a:lstStyle/>
          <a:p>
            <a:pPr/>
            <a:r>
              <a:t>4. Menschenähnliches Verhalten - Definition</a:t>
            </a:r>
          </a:p>
        </p:txBody>
      </p:sp>
      <p:sp>
        <p:nvSpPr>
          <p:cNvPr id="496"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97" name="Man nenne eine KI menschenähnlich (Engl. „human-like“), wenn Sie ähnliche Intelligenz und ähnliches Verhalten wie ein Mensch zeigt."/>
          <p:cNvSpPr txBox="1"/>
          <p:nvPr/>
        </p:nvSpPr>
        <p:spPr>
          <a:xfrm>
            <a:off x="3895976" y="5104848"/>
            <a:ext cx="17122354" cy="24558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500">
                <a:solidFill>
                  <a:schemeClr val="accent1"/>
                </a:solidFill>
              </a:defRPr>
            </a:pPr>
            <a:r>
              <a:t>Man nenne eine KI </a:t>
            </a:r>
            <a:r>
              <a:rPr b="1"/>
              <a:t>menschenähnlich </a:t>
            </a:r>
            <a:r>
              <a:t>(Engl. „human-like“), wenn Sie ähnliche Intelligenz und ähnliches Verhalten wie ein Mensch zeigt.</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9" name="4. Menschenähnliches Verhalten - Voraussetzungen"/>
          <p:cNvSpPr txBox="1"/>
          <p:nvPr>
            <p:ph type="title"/>
          </p:nvPr>
        </p:nvSpPr>
        <p:spPr>
          <a:prstGeom prst="rect">
            <a:avLst/>
          </a:prstGeom>
        </p:spPr>
        <p:txBody>
          <a:bodyPr/>
          <a:lstStyle/>
          <a:p>
            <a:pPr/>
            <a:r>
              <a:t>4. Menschenähnliches Verhalten - Voraussetzungen</a:t>
            </a:r>
          </a:p>
        </p:txBody>
      </p:sp>
      <p:sp>
        <p:nvSpPr>
          <p:cNvPr id="500"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01" name="Muss intelligent sein…"/>
          <p:cNvSpPr txBox="1"/>
          <p:nvPr/>
        </p:nvSpPr>
        <p:spPr>
          <a:xfrm>
            <a:off x="5223389" y="4660240"/>
            <a:ext cx="17122355" cy="35759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98500" indent="-698500">
              <a:buSzPct val="123000"/>
              <a:buChar char="•"/>
              <a:defRPr sz="5500">
                <a:solidFill>
                  <a:schemeClr val="accent1"/>
                </a:solidFill>
              </a:defRPr>
            </a:pPr>
            <a:r>
              <a:t>Muss intelligent sein</a:t>
            </a:r>
          </a:p>
          <a:p>
            <a:pPr marL="698500" indent="-698500">
              <a:buSzPct val="123000"/>
              <a:buChar char="•"/>
              <a:defRPr sz="5500">
                <a:solidFill>
                  <a:schemeClr val="accent1"/>
                </a:solidFill>
              </a:defRPr>
            </a:pPr>
            <a:r>
              <a:t>Muss selbstaufmerksam sein</a:t>
            </a:r>
          </a:p>
          <a:p>
            <a:pPr marL="698500" indent="-698500">
              <a:buSzPct val="123000"/>
              <a:buChar char="•"/>
              <a:defRPr sz="5500">
                <a:solidFill>
                  <a:schemeClr val="accent1"/>
                </a:solidFill>
              </a:defRPr>
            </a:pPr>
            <a:r>
              <a:t>Muss sich wie ein Mensch verhalten</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5" name="4. Menschenähnliches Verhalten - Bewusstsein?"/>
          <p:cNvSpPr txBox="1"/>
          <p:nvPr>
            <p:ph type="title"/>
          </p:nvPr>
        </p:nvSpPr>
        <p:spPr>
          <a:prstGeom prst="rect">
            <a:avLst/>
          </a:prstGeom>
        </p:spPr>
        <p:txBody>
          <a:bodyPr/>
          <a:lstStyle/>
          <a:p>
            <a:pPr/>
            <a:r>
              <a:t>4. Menschenähnliches Verhalten - Bewusstsein?</a:t>
            </a:r>
          </a:p>
        </p:txBody>
      </p:sp>
      <p:sp>
        <p:nvSpPr>
          <p:cNvPr id="506"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07" name="Muss eine menschenähnliche KI über Bewusstsein verfügen?"/>
          <p:cNvSpPr txBox="1"/>
          <p:nvPr/>
        </p:nvSpPr>
        <p:spPr>
          <a:xfrm>
            <a:off x="3895976" y="5494481"/>
            <a:ext cx="17122354" cy="16765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500">
                <a:solidFill>
                  <a:schemeClr val="accent1"/>
                </a:solidFill>
              </a:defRPr>
            </a:lvl1pPr>
          </a:lstStyle>
          <a:p>
            <a:pPr/>
            <a:r>
              <a:t>Muss eine menschenähnliche KI über Bewusstsein verfügen?</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1" name="4. Menschenähnliches Verhalten - Turing Test"/>
          <p:cNvSpPr txBox="1"/>
          <p:nvPr>
            <p:ph type="title"/>
          </p:nvPr>
        </p:nvSpPr>
        <p:spPr>
          <a:prstGeom prst="rect">
            <a:avLst/>
          </a:prstGeom>
        </p:spPr>
        <p:txBody>
          <a:bodyPr/>
          <a:lstStyle/>
          <a:p>
            <a:pPr/>
            <a:r>
              <a:t>4. Menschenähnliches Verhalten - Turing Test</a:t>
            </a:r>
          </a:p>
        </p:txBody>
      </p:sp>
      <p:sp>
        <p:nvSpPr>
          <p:cNvPr id="512"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13" name="Linien"/>
          <p:cNvSpPr/>
          <p:nvPr/>
        </p:nvSpPr>
        <p:spPr>
          <a:xfrm>
            <a:off x="3938803" y="7291002"/>
            <a:ext cx="14294152" cy="1"/>
          </a:xfrm>
          <a:prstGeom prst="line">
            <a:avLst/>
          </a:prstGeom>
          <a:ln w="76200">
            <a:solidFill>
              <a:srgbClr val="000000"/>
            </a:solidFill>
            <a:miter lim="400000"/>
          </a:ln>
        </p:spPr>
        <p:txBody>
          <a:bodyPr lIns="50800" tIns="50800" rIns="50800" bIns="50800" anchor="ctr"/>
          <a:lstStyle/>
          <a:p>
            <a:pPr/>
          </a:p>
        </p:txBody>
      </p:sp>
      <p:sp>
        <p:nvSpPr>
          <p:cNvPr id="514" name="Linien"/>
          <p:cNvSpPr/>
          <p:nvPr/>
        </p:nvSpPr>
        <p:spPr>
          <a:xfrm flipV="1">
            <a:off x="10847152" y="2332242"/>
            <a:ext cx="1" cy="4941477"/>
          </a:xfrm>
          <a:prstGeom prst="line">
            <a:avLst/>
          </a:prstGeom>
          <a:ln w="76200">
            <a:solidFill>
              <a:srgbClr val="000000"/>
            </a:solidFill>
            <a:miter lim="400000"/>
          </a:ln>
        </p:spPr>
        <p:txBody>
          <a:bodyPr lIns="50800" tIns="50800" rIns="50800" bIns="50800" anchor="ctr"/>
          <a:lstStyle/>
          <a:p>
            <a:pPr/>
          </a:p>
        </p:txBody>
      </p:sp>
      <p:pic>
        <p:nvPicPr>
          <p:cNvPr id="515" name="Unknown.png" descr="Unknown.png"/>
          <p:cNvPicPr>
            <a:picLocks noChangeAspect="1"/>
          </p:cNvPicPr>
          <p:nvPr/>
        </p:nvPicPr>
        <p:blipFill>
          <a:blip r:embed="rId3">
            <a:extLst/>
          </a:blip>
          <a:stretch>
            <a:fillRect/>
          </a:stretch>
        </p:blipFill>
        <p:spPr>
          <a:xfrm>
            <a:off x="5378456" y="2782443"/>
            <a:ext cx="2857501" cy="2857501"/>
          </a:xfrm>
          <a:prstGeom prst="rect">
            <a:avLst/>
          </a:prstGeom>
          <a:ln w="12700">
            <a:miter lim="400000"/>
          </a:ln>
        </p:spPr>
      </p:pic>
      <p:sp>
        <p:nvSpPr>
          <p:cNvPr id="516" name="Mann"/>
          <p:cNvSpPr/>
          <p:nvPr/>
        </p:nvSpPr>
        <p:spPr>
          <a:xfrm>
            <a:off x="13799828" y="2600294"/>
            <a:ext cx="1183113" cy="3054395"/>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17" name="Frau"/>
          <p:cNvSpPr/>
          <p:nvPr/>
        </p:nvSpPr>
        <p:spPr>
          <a:xfrm>
            <a:off x="10226766" y="8234260"/>
            <a:ext cx="1548694" cy="3877001"/>
          </a:xfrm>
          <a:custGeom>
            <a:avLst/>
            <a:gdLst/>
            <a:ahLst/>
            <a:cxnLst>
              <a:cxn ang="0">
                <a:pos x="wd2" y="hd2"/>
              </a:cxn>
              <a:cxn ang="5400000">
                <a:pos x="wd2" y="hd2"/>
              </a:cxn>
              <a:cxn ang="10800000">
                <a:pos x="wd2" y="hd2"/>
              </a:cxn>
              <a:cxn ang="16200000">
                <a:pos x="wd2" y="hd2"/>
              </a:cxn>
            </a:cxnLst>
            <a:rect l="0" t="0" r="r" b="b"/>
            <a:pathLst>
              <a:path w="21387" h="21451" fill="norm" stroke="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18" name="Maschine"/>
          <p:cNvSpPr txBox="1"/>
          <p:nvPr/>
        </p:nvSpPr>
        <p:spPr>
          <a:xfrm>
            <a:off x="5458509" y="5847791"/>
            <a:ext cx="2745334"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Maschine</a:t>
            </a:r>
          </a:p>
        </p:txBody>
      </p:sp>
      <p:sp>
        <p:nvSpPr>
          <p:cNvPr id="519" name="Mensch"/>
          <p:cNvSpPr txBox="1"/>
          <p:nvPr/>
        </p:nvSpPr>
        <p:spPr>
          <a:xfrm>
            <a:off x="13059421" y="5801650"/>
            <a:ext cx="2282648"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Mensch</a:t>
            </a:r>
          </a:p>
        </p:txBody>
      </p:sp>
      <p:sp>
        <p:nvSpPr>
          <p:cNvPr id="520" name="Tester"/>
          <p:cNvSpPr txBox="1"/>
          <p:nvPr/>
        </p:nvSpPr>
        <p:spPr>
          <a:xfrm>
            <a:off x="12003292" y="11324873"/>
            <a:ext cx="1751077"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Tester</a:t>
            </a:r>
          </a:p>
        </p:txBody>
      </p:sp>
      <p:sp>
        <p:nvSpPr>
          <p:cNvPr id="521" name="Linien"/>
          <p:cNvSpPr/>
          <p:nvPr/>
        </p:nvSpPr>
        <p:spPr>
          <a:xfrm flipH="1" flipV="1">
            <a:off x="8516681" y="6585140"/>
            <a:ext cx="1684050" cy="1398426"/>
          </a:xfrm>
          <a:prstGeom prst="line">
            <a:avLst/>
          </a:prstGeom>
          <a:ln w="76200">
            <a:solidFill>
              <a:srgbClr val="FF250E"/>
            </a:solidFill>
            <a:miter lim="400000"/>
            <a:tailEnd type="triangle"/>
          </a:ln>
        </p:spPr>
        <p:txBody>
          <a:bodyPr lIns="50800" tIns="50800" rIns="50800" bIns="50800" anchor="ctr"/>
          <a:lstStyle/>
          <a:p>
            <a:pPr/>
          </a:p>
        </p:txBody>
      </p:sp>
      <p:sp>
        <p:nvSpPr>
          <p:cNvPr id="522" name="Linien"/>
          <p:cNvSpPr/>
          <p:nvPr/>
        </p:nvSpPr>
        <p:spPr>
          <a:xfrm flipV="1">
            <a:off x="11597429" y="6595346"/>
            <a:ext cx="1370936" cy="1370937"/>
          </a:xfrm>
          <a:prstGeom prst="line">
            <a:avLst/>
          </a:prstGeom>
          <a:ln w="76200">
            <a:solidFill>
              <a:srgbClr val="FF250E"/>
            </a:solidFill>
            <a:miter lim="400000"/>
            <a:tailEnd type="triangle"/>
          </a:ln>
        </p:spPr>
        <p:txBody>
          <a:bodyPr lIns="50800" tIns="50800" rIns="50800" bIns="50800" anchor="ctr"/>
          <a:lstStyle/>
          <a:p>
            <a:pPr/>
          </a:p>
        </p:txBody>
      </p:sp>
      <p:sp>
        <p:nvSpPr>
          <p:cNvPr id="523" name="Linien"/>
          <p:cNvSpPr/>
          <p:nvPr/>
        </p:nvSpPr>
        <p:spPr>
          <a:xfrm flipH="1">
            <a:off x="11996290" y="6771867"/>
            <a:ext cx="1469493" cy="1469492"/>
          </a:xfrm>
          <a:prstGeom prst="line">
            <a:avLst/>
          </a:prstGeom>
          <a:ln w="76200">
            <a:solidFill>
              <a:srgbClr val="088A00"/>
            </a:solidFill>
            <a:miter lim="400000"/>
            <a:tailEnd type="triangle"/>
          </a:ln>
        </p:spPr>
        <p:txBody>
          <a:bodyPr lIns="50800" tIns="50800" rIns="50800" bIns="50800" anchor="ctr"/>
          <a:lstStyle/>
          <a:p>
            <a:pPr/>
          </a:p>
        </p:txBody>
      </p:sp>
      <p:sp>
        <p:nvSpPr>
          <p:cNvPr id="524" name="Linien"/>
          <p:cNvSpPr/>
          <p:nvPr/>
        </p:nvSpPr>
        <p:spPr>
          <a:xfrm>
            <a:off x="9033407" y="6379444"/>
            <a:ext cx="1589336" cy="1306471"/>
          </a:xfrm>
          <a:prstGeom prst="line">
            <a:avLst/>
          </a:prstGeom>
          <a:ln w="76200">
            <a:solidFill>
              <a:srgbClr val="088A00"/>
            </a:solidFill>
            <a:miter lim="400000"/>
            <a:tailEnd type="triangle"/>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8" name="4. Menschenähnliches Verhalten - Turing Test"/>
          <p:cNvSpPr txBox="1"/>
          <p:nvPr>
            <p:ph type="title"/>
          </p:nvPr>
        </p:nvSpPr>
        <p:spPr>
          <a:prstGeom prst="rect">
            <a:avLst/>
          </a:prstGeom>
        </p:spPr>
        <p:txBody>
          <a:bodyPr/>
          <a:lstStyle/>
          <a:p>
            <a:pPr/>
            <a:r>
              <a:t>4. Menschenähnliches Verhalten - Turing Test</a:t>
            </a:r>
          </a:p>
        </p:txBody>
      </p:sp>
      <p:sp>
        <p:nvSpPr>
          <p:cNvPr id="529"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30" name="Linien"/>
          <p:cNvSpPr/>
          <p:nvPr/>
        </p:nvSpPr>
        <p:spPr>
          <a:xfrm>
            <a:off x="2236251" y="6869007"/>
            <a:ext cx="7254913" cy="1"/>
          </a:xfrm>
          <a:prstGeom prst="line">
            <a:avLst/>
          </a:prstGeom>
          <a:ln w="76200">
            <a:solidFill>
              <a:srgbClr val="000000"/>
            </a:solidFill>
            <a:miter lim="400000"/>
          </a:ln>
        </p:spPr>
        <p:txBody>
          <a:bodyPr lIns="50800" tIns="50800" rIns="50800" bIns="50800" anchor="ctr"/>
          <a:lstStyle/>
          <a:p>
            <a:pPr/>
          </a:p>
        </p:txBody>
      </p:sp>
      <p:sp>
        <p:nvSpPr>
          <p:cNvPr id="531" name="Linien"/>
          <p:cNvSpPr/>
          <p:nvPr/>
        </p:nvSpPr>
        <p:spPr>
          <a:xfrm flipV="1">
            <a:off x="5742543" y="4352218"/>
            <a:ext cx="1" cy="2508018"/>
          </a:xfrm>
          <a:prstGeom prst="line">
            <a:avLst/>
          </a:prstGeom>
          <a:ln w="76200">
            <a:solidFill>
              <a:srgbClr val="000000"/>
            </a:solidFill>
            <a:miter lim="400000"/>
          </a:ln>
        </p:spPr>
        <p:txBody>
          <a:bodyPr lIns="50800" tIns="50800" rIns="50800" bIns="50800" anchor="ctr"/>
          <a:lstStyle/>
          <a:p>
            <a:pPr/>
          </a:p>
        </p:txBody>
      </p:sp>
      <p:sp>
        <p:nvSpPr>
          <p:cNvPr id="532" name="Mann"/>
          <p:cNvSpPr/>
          <p:nvPr/>
        </p:nvSpPr>
        <p:spPr>
          <a:xfrm>
            <a:off x="7241158" y="4488267"/>
            <a:ext cx="600482" cy="1550240"/>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33" name="Frau"/>
          <p:cNvSpPr/>
          <p:nvPr/>
        </p:nvSpPr>
        <p:spPr>
          <a:xfrm>
            <a:off x="5427670" y="7347753"/>
            <a:ext cx="786031" cy="1967750"/>
          </a:xfrm>
          <a:custGeom>
            <a:avLst/>
            <a:gdLst/>
            <a:ahLst/>
            <a:cxnLst>
              <a:cxn ang="0">
                <a:pos x="wd2" y="hd2"/>
              </a:cxn>
              <a:cxn ang="5400000">
                <a:pos x="wd2" y="hd2"/>
              </a:cxn>
              <a:cxn ang="10800000">
                <a:pos x="wd2" y="hd2"/>
              </a:cxn>
              <a:cxn ang="16200000">
                <a:pos x="wd2" y="hd2"/>
              </a:cxn>
            </a:cxnLst>
            <a:rect l="0" t="0" r="r" b="b"/>
            <a:pathLst>
              <a:path w="21387" h="21451" fill="norm" stroke="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34" name="Linien"/>
          <p:cNvSpPr/>
          <p:nvPr/>
        </p:nvSpPr>
        <p:spPr>
          <a:xfrm flipH="1" flipV="1">
            <a:off x="4559727" y="6510752"/>
            <a:ext cx="854730" cy="709764"/>
          </a:xfrm>
          <a:prstGeom prst="line">
            <a:avLst/>
          </a:prstGeom>
          <a:ln w="76200">
            <a:solidFill>
              <a:srgbClr val="FF250E"/>
            </a:solidFill>
            <a:miter lim="400000"/>
            <a:tailEnd type="triangle"/>
          </a:ln>
        </p:spPr>
        <p:txBody>
          <a:bodyPr lIns="50800" tIns="50800" rIns="50800" bIns="50800" anchor="ctr"/>
          <a:lstStyle/>
          <a:p>
            <a:pPr/>
          </a:p>
        </p:txBody>
      </p:sp>
      <p:sp>
        <p:nvSpPr>
          <p:cNvPr id="535" name="Linien"/>
          <p:cNvSpPr/>
          <p:nvPr/>
        </p:nvSpPr>
        <p:spPr>
          <a:xfrm flipV="1">
            <a:off x="6123342" y="6515932"/>
            <a:ext cx="695811" cy="695811"/>
          </a:xfrm>
          <a:prstGeom prst="line">
            <a:avLst/>
          </a:prstGeom>
          <a:ln w="76200">
            <a:solidFill>
              <a:srgbClr val="FF250E"/>
            </a:solidFill>
            <a:miter lim="400000"/>
            <a:tailEnd type="triangle"/>
          </a:ln>
        </p:spPr>
        <p:txBody>
          <a:bodyPr lIns="50800" tIns="50800" rIns="50800" bIns="50800" anchor="ctr"/>
          <a:lstStyle/>
          <a:p>
            <a:pPr/>
          </a:p>
        </p:txBody>
      </p:sp>
      <p:sp>
        <p:nvSpPr>
          <p:cNvPr id="536" name="Linien"/>
          <p:cNvSpPr/>
          <p:nvPr/>
        </p:nvSpPr>
        <p:spPr>
          <a:xfrm flipH="1">
            <a:off x="6325782" y="6605523"/>
            <a:ext cx="745833" cy="745833"/>
          </a:xfrm>
          <a:prstGeom prst="line">
            <a:avLst/>
          </a:prstGeom>
          <a:ln w="76200">
            <a:solidFill>
              <a:srgbClr val="088A00"/>
            </a:solidFill>
            <a:miter lim="400000"/>
            <a:tailEnd type="triangle"/>
          </a:ln>
        </p:spPr>
        <p:txBody>
          <a:bodyPr lIns="50800" tIns="50800" rIns="50800" bIns="50800" anchor="ctr"/>
          <a:lstStyle/>
          <a:p>
            <a:pPr/>
          </a:p>
        </p:txBody>
      </p:sp>
      <p:sp>
        <p:nvSpPr>
          <p:cNvPr id="537" name="Linien"/>
          <p:cNvSpPr/>
          <p:nvPr/>
        </p:nvSpPr>
        <p:spPr>
          <a:xfrm>
            <a:off x="4821988" y="6406352"/>
            <a:ext cx="806658" cy="663092"/>
          </a:xfrm>
          <a:prstGeom prst="line">
            <a:avLst/>
          </a:prstGeom>
          <a:ln w="76200">
            <a:solidFill>
              <a:srgbClr val="088A00"/>
            </a:solidFill>
            <a:miter lim="400000"/>
            <a:tailEnd type="triangle"/>
          </a:ln>
        </p:spPr>
        <p:txBody>
          <a:bodyPr lIns="50800" tIns="50800" rIns="50800" bIns="50800" anchor="ctr"/>
          <a:lstStyle/>
          <a:p>
            <a:pPr/>
          </a:p>
        </p:txBody>
      </p:sp>
      <p:sp>
        <p:nvSpPr>
          <p:cNvPr id="538" name="Würde eine Superintelligenz den Turing-Test bestehen?"/>
          <p:cNvSpPr txBox="1"/>
          <p:nvPr/>
        </p:nvSpPr>
        <p:spPr>
          <a:xfrm>
            <a:off x="10533041" y="4195925"/>
            <a:ext cx="10344108" cy="16765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500">
                <a:solidFill>
                  <a:schemeClr val="accent1"/>
                </a:solidFill>
              </a:defRPr>
            </a:lvl1pPr>
          </a:lstStyle>
          <a:p>
            <a:pPr/>
            <a:r>
              <a:t>Würde eine Superintelligenz den Turing-Test bestehen?</a:t>
            </a:r>
          </a:p>
        </p:txBody>
      </p:sp>
      <p:pic>
        <p:nvPicPr>
          <p:cNvPr id="539" name="Unknown.png" descr="Unknown.png"/>
          <p:cNvPicPr>
            <a:picLocks noChangeAspect="1"/>
          </p:cNvPicPr>
          <p:nvPr/>
        </p:nvPicPr>
        <p:blipFill>
          <a:blip r:embed="rId3">
            <a:extLst/>
          </a:blip>
          <a:stretch>
            <a:fillRect/>
          </a:stretch>
        </p:blipFill>
        <p:spPr>
          <a:xfrm>
            <a:off x="2767403" y="4239311"/>
            <a:ext cx="2332290" cy="233229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3" name="4. Menschenähnliches Verhalten - Turing Test"/>
          <p:cNvSpPr txBox="1"/>
          <p:nvPr>
            <p:ph type="title"/>
          </p:nvPr>
        </p:nvSpPr>
        <p:spPr>
          <a:prstGeom prst="rect">
            <a:avLst/>
          </a:prstGeom>
        </p:spPr>
        <p:txBody>
          <a:bodyPr/>
          <a:lstStyle/>
          <a:p>
            <a:pPr/>
            <a:r>
              <a:t>4. Menschenähnliches Verhalten - Turing Test</a:t>
            </a:r>
          </a:p>
        </p:txBody>
      </p:sp>
      <p:sp>
        <p:nvSpPr>
          <p:cNvPr id="544"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45" name="Linien"/>
          <p:cNvSpPr/>
          <p:nvPr/>
        </p:nvSpPr>
        <p:spPr>
          <a:xfrm>
            <a:off x="2236251" y="6869007"/>
            <a:ext cx="7254913" cy="1"/>
          </a:xfrm>
          <a:prstGeom prst="line">
            <a:avLst/>
          </a:prstGeom>
          <a:ln w="76200">
            <a:solidFill>
              <a:srgbClr val="000000"/>
            </a:solidFill>
            <a:miter lim="400000"/>
          </a:ln>
        </p:spPr>
        <p:txBody>
          <a:bodyPr lIns="50800" tIns="50800" rIns="50800" bIns="50800" anchor="ctr"/>
          <a:lstStyle/>
          <a:p>
            <a:pPr/>
          </a:p>
        </p:txBody>
      </p:sp>
      <p:sp>
        <p:nvSpPr>
          <p:cNvPr id="546" name="Linien"/>
          <p:cNvSpPr/>
          <p:nvPr/>
        </p:nvSpPr>
        <p:spPr>
          <a:xfrm flipV="1">
            <a:off x="5742543" y="4352218"/>
            <a:ext cx="1" cy="2508018"/>
          </a:xfrm>
          <a:prstGeom prst="line">
            <a:avLst/>
          </a:prstGeom>
          <a:ln w="76200">
            <a:solidFill>
              <a:srgbClr val="000000"/>
            </a:solidFill>
            <a:miter lim="400000"/>
          </a:ln>
        </p:spPr>
        <p:txBody>
          <a:bodyPr lIns="50800" tIns="50800" rIns="50800" bIns="50800" anchor="ctr"/>
          <a:lstStyle/>
          <a:p>
            <a:pPr/>
          </a:p>
        </p:txBody>
      </p:sp>
      <p:sp>
        <p:nvSpPr>
          <p:cNvPr id="547" name="Mann"/>
          <p:cNvSpPr/>
          <p:nvPr/>
        </p:nvSpPr>
        <p:spPr>
          <a:xfrm>
            <a:off x="7241158" y="4488267"/>
            <a:ext cx="600482" cy="1550240"/>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48" name="Frau"/>
          <p:cNvSpPr/>
          <p:nvPr/>
        </p:nvSpPr>
        <p:spPr>
          <a:xfrm>
            <a:off x="5427670" y="7347753"/>
            <a:ext cx="786031" cy="1967750"/>
          </a:xfrm>
          <a:custGeom>
            <a:avLst/>
            <a:gdLst/>
            <a:ahLst/>
            <a:cxnLst>
              <a:cxn ang="0">
                <a:pos x="wd2" y="hd2"/>
              </a:cxn>
              <a:cxn ang="5400000">
                <a:pos x="wd2" y="hd2"/>
              </a:cxn>
              <a:cxn ang="10800000">
                <a:pos x="wd2" y="hd2"/>
              </a:cxn>
              <a:cxn ang="16200000">
                <a:pos x="wd2" y="hd2"/>
              </a:cxn>
            </a:cxnLst>
            <a:rect l="0" t="0" r="r" b="b"/>
            <a:pathLst>
              <a:path w="21387" h="21451" fill="norm" stroke="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49" name="Linien"/>
          <p:cNvSpPr/>
          <p:nvPr/>
        </p:nvSpPr>
        <p:spPr>
          <a:xfrm flipH="1" flipV="1">
            <a:off x="4559727" y="6510752"/>
            <a:ext cx="854730" cy="709764"/>
          </a:xfrm>
          <a:prstGeom prst="line">
            <a:avLst/>
          </a:prstGeom>
          <a:ln w="76200">
            <a:solidFill>
              <a:srgbClr val="FF250E"/>
            </a:solidFill>
            <a:miter lim="400000"/>
            <a:tailEnd type="triangle"/>
          </a:ln>
        </p:spPr>
        <p:txBody>
          <a:bodyPr lIns="50800" tIns="50800" rIns="50800" bIns="50800" anchor="ctr"/>
          <a:lstStyle/>
          <a:p>
            <a:pPr/>
          </a:p>
        </p:txBody>
      </p:sp>
      <p:sp>
        <p:nvSpPr>
          <p:cNvPr id="550" name="Linien"/>
          <p:cNvSpPr/>
          <p:nvPr/>
        </p:nvSpPr>
        <p:spPr>
          <a:xfrm flipV="1">
            <a:off x="6123342" y="6515932"/>
            <a:ext cx="695811" cy="695811"/>
          </a:xfrm>
          <a:prstGeom prst="line">
            <a:avLst/>
          </a:prstGeom>
          <a:ln w="76200">
            <a:solidFill>
              <a:srgbClr val="FF250E"/>
            </a:solidFill>
            <a:miter lim="400000"/>
            <a:tailEnd type="triangle"/>
          </a:ln>
        </p:spPr>
        <p:txBody>
          <a:bodyPr lIns="50800" tIns="50800" rIns="50800" bIns="50800" anchor="ctr"/>
          <a:lstStyle/>
          <a:p>
            <a:pPr/>
          </a:p>
        </p:txBody>
      </p:sp>
      <p:sp>
        <p:nvSpPr>
          <p:cNvPr id="551" name="Linien"/>
          <p:cNvSpPr/>
          <p:nvPr/>
        </p:nvSpPr>
        <p:spPr>
          <a:xfrm flipH="1">
            <a:off x="6325782" y="6605523"/>
            <a:ext cx="745833" cy="745833"/>
          </a:xfrm>
          <a:prstGeom prst="line">
            <a:avLst/>
          </a:prstGeom>
          <a:ln w="76200">
            <a:solidFill>
              <a:srgbClr val="088A00"/>
            </a:solidFill>
            <a:miter lim="400000"/>
            <a:tailEnd type="triangle"/>
          </a:ln>
        </p:spPr>
        <p:txBody>
          <a:bodyPr lIns="50800" tIns="50800" rIns="50800" bIns="50800" anchor="ctr"/>
          <a:lstStyle/>
          <a:p>
            <a:pPr/>
          </a:p>
        </p:txBody>
      </p:sp>
      <p:sp>
        <p:nvSpPr>
          <p:cNvPr id="552" name="Linien"/>
          <p:cNvSpPr/>
          <p:nvPr/>
        </p:nvSpPr>
        <p:spPr>
          <a:xfrm>
            <a:off x="4821988" y="6406352"/>
            <a:ext cx="806658" cy="663092"/>
          </a:xfrm>
          <a:prstGeom prst="line">
            <a:avLst/>
          </a:prstGeom>
          <a:ln w="76200">
            <a:solidFill>
              <a:srgbClr val="088A00"/>
            </a:solidFill>
            <a:miter lim="400000"/>
            <a:tailEnd type="triangle"/>
          </a:ln>
        </p:spPr>
        <p:txBody>
          <a:bodyPr lIns="50800" tIns="50800" rIns="50800" bIns="50800" anchor="ctr"/>
          <a:lstStyle/>
          <a:p>
            <a:pPr/>
          </a:p>
        </p:txBody>
      </p:sp>
      <p:sp>
        <p:nvSpPr>
          <p:cNvPr id="553" name="Man kann erstaunlich simple Computerprogramme erstellen, die den Turing-Test bei manchen Menschen bestehen!…"/>
          <p:cNvSpPr txBox="1"/>
          <p:nvPr/>
        </p:nvSpPr>
        <p:spPr>
          <a:xfrm>
            <a:off x="10273330" y="3840343"/>
            <a:ext cx="12150089" cy="52734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500">
                <a:solidFill>
                  <a:schemeClr val="accent1"/>
                </a:solidFill>
              </a:defRPr>
            </a:pPr>
            <a:r>
              <a:t>Man kann erstaunlich simple Computerprogramme erstellen, die den Turing-Test bei manchen Menschen bestehen!</a:t>
            </a:r>
          </a:p>
          <a:p>
            <a:pPr>
              <a:defRPr sz="5500">
                <a:solidFill>
                  <a:schemeClr val="accent1"/>
                </a:solidFill>
              </a:defRPr>
            </a:pPr>
            <a:r>
              <a:t>z.B. „</a:t>
            </a:r>
            <a:r>
              <a:rPr u="sng">
                <a:hlinkClick r:id="rId3" invalidUrl="" action="" tgtFrame="" tooltip="" history="1" highlightClick="0" endSnd="0"/>
              </a:rPr>
              <a:t>Eliza</a:t>
            </a:r>
            <a:r>
              <a:t>“ von Joseph Weizenbaum (ca. 1965)</a:t>
            </a:r>
          </a:p>
        </p:txBody>
      </p:sp>
      <p:pic>
        <p:nvPicPr>
          <p:cNvPr id="554" name="Unknown.png" descr="Unknown.png"/>
          <p:cNvPicPr>
            <a:picLocks noChangeAspect="1"/>
          </p:cNvPicPr>
          <p:nvPr/>
        </p:nvPicPr>
        <p:blipFill>
          <a:blip r:embed="rId4">
            <a:extLst/>
          </a:blip>
          <a:stretch>
            <a:fillRect/>
          </a:stretch>
        </p:blipFill>
        <p:spPr>
          <a:xfrm>
            <a:off x="2767403" y="4239311"/>
            <a:ext cx="2332290" cy="233229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1. Intelligenz"/>
          <p:cNvSpPr txBox="1"/>
          <p:nvPr>
            <p:ph type="title"/>
          </p:nvPr>
        </p:nvSpPr>
        <p:spPr>
          <a:prstGeom prst="rect">
            <a:avLst/>
          </a:prstGeom>
        </p:spPr>
        <p:txBody>
          <a:bodyPr/>
          <a:lstStyle/>
          <a:p>
            <a:pPr/>
            <a:r>
              <a:t>1. Intelligenz</a:t>
            </a:r>
          </a:p>
        </p:txBody>
      </p:sp>
      <p:sp>
        <p:nvSpPr>
          <p:cNvPr id="184" name="Foliennummer"/>
          <p:cNvSpPr txBox="1"/>
          <p:nvPr>
            <p:ph type="sldNum" sz="quarter" idx="2"/>
          </p:nvPr>
        </p:nvSpPr>
        <p:spPr>
          <a:xfrm>
            <a:off x="12036805" y="12956844"/>
            <a:ext cx="297893" cy="4987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5" name="00058_intelligenz.png" descr="00058_intelligenz.png"/>
          <p:cNvPicPr>
            <a:picLocks noChangeAspect="1"/>
          </p:cNvPicPr>
          <p:nvPr/>
        </p:nvPicPr>
        <p:blipFill>
          <a:blip r:embed="rId3">
            <a:extLst/>
          </a:blip>
          <a:stretch>
            <a:fillRect/>
          </a:stretch>
        </p:blipFill>
        <p:spPr>
          <a:xfrm>
            <a:off x="7526816" y="2452527"/>
            <a:ext cx="8633772" cy="863377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1. Was ist Intelligenz?"/>
          <p:cNvSpPr txBox="1"/>
          <p:nvPr>
            <p:ph type="title"/>
          </p:nvPr>
        </p:nvSpPr>
        <p:spPr>
          <a:prstGeom prst="rect">
            <a:avLst/>
          </a:prstGeom>
        </p:spPr>
        <p:txBody>
          <a:bodyPr/>
          <a:lstStyle/>
          <a:p>
            <a:pPr/>
            <a:r>
              <a:t>1. Was ist Intelligenz?</a:t>
            </a:r>
          </a:p>
        </p:txBody>
      </p:sp>
      <p:sp>
        <p:nvSpPr>
          <p:cNvPr id="190" name="Foliennummer"/>
          <p:cNvSpPr txBox="1"/>
          <p:nvPr>
            <p:ph type="sldNum" sz="quarter" idx="2"/>
          </p:nvPr>
        </p:nvSpPr>
        <p:spPr>
          <a:xfrm>
            <a:off x="12036805" y="12956844"/>
            <a:ext cx="297893" cy="4987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1" name="Welche Begriffe fallen euch zum Wort „Intelligenz“ ein?"/>
          <p:cNvSpPr txBox="1"/>
          <p:nvPr/>
        </p:nvSpPr>
        <p:spPr>
          <a:xfrm>
            <a:off x="5827658" y="4752370"/>
            <a:ext cx="13800546" cy="30044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500">
                <a:solidFill>
                  <a:srgbClr val="0E94FF"/>
                </a:solidFill>
              </a:defRPr>
            </a:lvl1pPr>
          </a:lstStyle>
          <a:p>
            <a:pPr/>
            <a:r>
              <a:t>Welche Begriffe fallen euch zum Wort „Intelligenz“ ein?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1. Was ist Intelligenz?"/>
          <p:cNvSpPr txBox="1"/>
          <p:nvPr>
            <p:ph type="title"/>
          </p:nvPr>
        </p:nvSpPr>
        <p:spPr>
          <a:prstGeom prst="rect">
            <a:avLst/>
          </a:prstGeom>
        </p:spPr>
        <p:txBody>
          <a:bodyPr/>
          <a:lstStyle/>
          <a:p>
            <a:pPr/>
            <a:r>
              <a:t>1. Was ist Intelligenz?</a:t>
            </a:r>
          </a:p>
        </p:txBody>
      </p:sp>
      <p:sp>
        <p:nvSpPr>
          <p:cNvPr id="196" name="Foliennummer"/>
          <p:cNvSpPr txBox="1"/>
          <p:nvPr>
            <p:ph type="sldNum" sz="quarter" idx="2"/>
          </p:nvPr>
        </p:nvSpPr>
        <p:spPr>
          <a:xfrm>
            <a:off x="12036805" y="12956844"/>
            <a:ext cx="297893" cy="4987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7" name="Genie"/>
          <p:cNvSpPr txBox="1"/>
          <p:nvPr/>
        </p:nvSpPr>
        <p:spPr>
          <a:xfrm>
            <a:off x="2725309" y="3271006"/>
            <a:ext cx="3430271" cy="15773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solidFill>
                  <a:schemeClr val="accent5">
                    <a:hueOff val="-82419"/>
                    <a:satOff val="-9513"/>
                    <a:lumOff val="-16343"/>
                  </a:schemeClr>
                </a:solidFill>
              </a:defRPr>
            </a:lvl1pPr>
          </a:lstStyle>
          <a:p>
            <a:pPr/>
            <a:r>
              <a:t>Genie</a:t>
            </a:r>
          </a:p>
        </p:txBody>
      </p:sp>
      <p:sp>
        <p:nvSpPr>
          <p:cNvPr id="198" name="Talent"/>
          <p:cNvSpPr txBox="1"/>
          <p:nvPr/>
        </p:nvSpPr>
        <p:spPr>
          <a:xfrm>
            <a:off x="16270723" y="3369149"/>
            <a:ext cx="3454401" cy="15773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solidFill>
                  <a:schemeClr val="accent6"/>
                </a:solidFill>
              </a:defRPr>
            </a:lvl1pPr>
          </a:lstStyle>
          <a:p>
            <a:pPr/>
            <a:r>
              <a:t>Talent</a:t>
            </a:r>
          </a:p>
        </p:txBody>
      </p:sp>
      <p:sp>
        <p:nvSpPr>
          <p:cNvPr id="199" name="Wissen"/>
          <p:cNvSpPr txBox="1"/>
          <p:nvPr/>
        </p:nvSpPr>
        <p:spPr>
          <a:xfrm>
            <a:off x="10326222" y="3022867"/>
            <a:ext cx="4230371" cy="15773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solidFill>
                  <a:schemeClr val="accent4"/>
                </a:solidFill>
              </a:defRPr>
            </a:lvl1pPr>
          </a:lstStyle>
          <a:p>
            <a:pPr/>
            <a:r>
              <a:t>Wissen</a:t>
            </a:r>
          </a:p>
        </p:txBody>
      </p:sp>
      <p:sp>
        <p:nvSpPr>
          <p:cNvPr id="200" name="Können"/>
          <p:cNvSpPr txBox="1"/>
          <p:nvPr/>
        </p:nvSpPr>
        <p:spPr>
          <a:xfrm>
            <a:off x="4855001" y="6237546"/>
            <a:ext cx="4490721" cy="15773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solidFill>
                  <a:schemeClr val="accent2">
                    <a:hueOff val="-202083"/>
                    <a:satOff val="17755"/>
                    <a:lumOff val="-16089"/>
                  </a:schemeClr>
                </a:solidFill>
              </a:defRPr>
            </a:lvl1pPr>
          </a:lstStyle>
          <a:p>
            <a:pPr/>
            <a:r>
              <a:t>Können</a:t>
            </a:r>
          </a:p>
        </p:txBody>
      </p:sp>
      <p:sp>
        <p:nvSpPr>
          <p:cNvPr id="201" name="Kreativität"/>
          <p:cNvSpPr txBox="1"/>
          <p:nvPr/>
        </p:nvSpPr>
        <p:spPr>
          <a:xfrm>
            <a:off x="11907635" y="5758552"/>
            <a:ext cx="5806441" cy="15773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solidFill>
                  <a:schemeClr val="accent3">
                    <a:hueOff val="362282"/>
                    <a:satOff val="31803"/>
                    <a:lumOff val="-18242"/>
                  </a:schemeClr>
                </a:solidFill>
              </a:defRPr>
            </a:lvl1pPr>
          </a:lstStyle>
          <a:p>
            <a:pPr/>
            <a:r>
              <a:t>Kreativität</a:t>
            </a:r>
          </a:p>
        </p:txBody>
      </p:sp>
      <p:sp>
        <p:nvSpPr>
          <p:cNvPr id="202" name="Bildung"/>
          <p:cNvSpPr txBox="1"/>
          <p:nvPr/>
        </p:nvSpPr>
        <p:spPr>
          <a:xfrm>
            <a:off x="6118990" y="9406082"/>
            <a:ext cx="4442461" cy="157734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solidFill>
                  <a:schemeClr val="accent6">
                    <a:satOff val="-16844"/>
                    <a:lumOff val="-30747"/>
                  </a:schemeClr>
                </a:solidFill>
              </a:defRPr>
            </a:lvl1pPr>
          </a:lstStyle>
          <a:p>
            <a:pPr/>
            <a:r>
              <a:t>Bildung</a:t>
            </a:r>
          </a:p>
        </p:txBody>
      </p:sp>
      <p:sp>
        <p:nvSpPr>
          <p:cNvPr id="203" name="Begabung"/>
          <p:cNvSpPr txBox="1"/>
          <p:nvPr/>
        </p:nvSpPr>
        <p:spPr>
          <a:xfrm>
            <a:off x="13373620" y="8753949"/>
            <a:ext cx="5971541" cy="15773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solidFill>
                  <a:schemeClr val="accent6"/>
                </a:solidFill>
              </a:defRPr>
            </a:lvl1pPr>
          </a:lstStyle>
          <a:p>
            <a:pPr/>
            <a:r>
              <a:t>Begabung</a:t>
            </a:r>
          </a:p>
        </p:txBody>
      </p:sp>
      <p:sp>
        <p:nvSpPr>
          <p:cNvPr id="204" name="Motorische I."/>
          <p:cNvSpPr txBox="1"/>
          <p:nvPr/>
        </p:nvSpPr>
        <p:spPr>
          <a:xfrm>
            <a:off x="1403757" y="7995445"/>
            <a:ext cx="5300727" cy="114350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solidFill>
                  <a:schemeClr val="accent4">
                    <a:hueOff val="-1247790"/>
                    <a:lumOff val="-12326"/>
                  </a:schemeClr>
                </a:solidFill>
              </a:defRPr>
            </a:lvl1pPr>
          </a:lstStyle>
          <a:p>
            <a:pPr/>
            <a:r>
              <a:t>Motorische I.</a:t>
            </a:r>
          </a:p>
        </p:txBody>
      </p:sp>
      <p:sp>
        <p:nvSpPr>
          <p:cNvPr id="205" name="Emotionale I."/>
          <p:cNvSpPr txBox="1"/>
          <p:nvPr/>
        </p:nvSpPr>
        <p:spPr>
          <a:xfrm>
            <a:off x="6551841" y="4775056"/>
            <a:ext cx="5284725" cy="114350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lvl1pPr>
          </a:lstStyle>
          <a:p>
            <a:pPr/>
            <a:r>
              <a:t>Emotionale I.</a:t>
            </a:r>
          </a:p>
        </p:txBody>
      </p:sp>
      <p:sp>
        <p:nvSpPr>
          <p:cNvPr id="206" name="Rationale I."/>
          <p:cNvSpPr txBox="1"/>
          <p:nvPr/>
        </p:nvSpPr>
        <p:spPr>
          <a:xfrm>
            <a:off x="15537881" y="7383740"/>
            <a:ext cx="4559301" cy="11435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solidFill>
                  <a:schemeClr val="accent1">
                    <a:lumOff val="-13575"/>
                  </a:schemeClr>
                </a:solidFill>
              </a:defRPr>
            </a:lvl1pPr>
          </a:lstStyle>
          <a:p>
            <a:pPr/>
            <a:r>
              <a:t>Rationale I.</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1. Was ist Intelligenz?"/>
          <p:cNvSpPr txBox="1"/>
          <p:nvPr>
            <p:ph type="title"/>
          </p:nvPr>
        </p:nvSpPr>
        <p:spPr>
          <a:prstGeom prst="rect">
            <a:avLst/>
          </a:prstGeom>
        </p:spPr>
        <p:txBody>
          <a:bodyPr/>
          <a:lstStyle/>
          <a:p>
            <a:pPr/>
            <a:r>
              <a:t>1. Was ist Intelligenz?</a:t>
            </a:r>
          </a:p>
        </p:txBody>
      </p:sp>
      <p:sp>
        <p:nvSpPr>
          <p:cNvPr id="211" name="Foliennummer"/>
          <p:cNvSpPr txBox="1"/>
          <p:nvPr>
            <p:ph type="sldNum" sz="quarter" idx="2"/>
          </p:nvPr>
        </p:nvSpPr>
        <p:spPr>
          <a:xfrm>
            <a:off x="12036805" y="12956844"/>
            <a:ext cx="297893" cy="4987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2" name="Beispiele für intelligente „Systeme“:"/>
          <p:cNvSpPr txBox="1"/>
          <p:nvPr/>
        </p:nvSpPr>
        <p:spPr>
          <a:xfrm>
            <a:off x="1301132" y="2057507"/>
            <a:ext cx="9981896"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E94FF"/>
                </a:solidFill>
              </a:defRPr>
            </a:lvl1pPr>
          </a:lstStyle>
          <a:p>
            <a:pPr/>
            <a:r>
              <a:t>Beispiele für intelligente „Systeme“: </a:t>
            </a:r>
          </a:p>
        </p:txBody>
      </p:sp>
      <p:pic>
        <p:nvPicPr>
          <p:cNvPr id="213" name="pixabay_bonobo-3487573_960_720.jpg" descr="pixabay_bonobo-3487573_960_720.jpg"/>
          <p:cNvPicPr>
            <a:picLocks noChangeAspect="1"/>
          </p:cNvPicPr>
          <p:nvPr/>
        </p:nvPicPr>
        <p:blipFill>
          <a:blip r:embed="rId3">
            <a:extLst/>
          </a:blip>
          <a:stretch>
            <a:fillRect/>
          </a:stretch>
        </p:blipFill>
        <p:spPr>
          <a:xfrm>
            <a:off x="5811575" y="3337348"/>
            <a:ext cx="4894978" cy="3263319"/>
          </a:xfrm>
          <a:prstGeom prst="rect">
            <a:avLst/>
          </a:prstGeom>
          <a:ln w="12700">
            <a:miter lim="400000"/>
          </a:ln>
        </p:spPr>
      </p:pic>
      <p:pic>
        <p:nvPicPr>
          <p:cNvPr id="214" name="pixabay_calculator-g1746fc01c_1920.jpg" descr="pixabay_calculator-g1746fc01c_1920.jpg"/>
          <p:cNvPicPr>
            <a:picLocks noChangeAspect="1"/>
          </p:cNvPicPr>
          <p:nvPr/>
        </p:nvPicPr>
        <p:blipFill>
          <a:blip r:embed="rId4">
            <a:extLst/>
          </a:blip>
          <a:stretch>
            <a:fillRect/>
          </a:stretch>
        </p:blipFill>
        <p:spPr>
          <a:xfrm>
            <a:off x="1362721" y="3297207"/>
            <a:ext cx="4087560" cy="4051736"/>
          </a:xfrm>
          <a:prstGeom prst="rect">
            <a:avLst/>
          </a:prstGeom>
          <a:ln w="12700">
            <a:miter lim="400000"/>
          </a:ln>
        </p:spPr>
      </p:pic>
      <p:pic>
        <p:nvPicPr>
          <p:cNvPr id="215" name="pixabay_cat.jpg" descr="pixabay_cat.jpg"/>
          <p:cNvPicPr>
            <a:picLocks noChangeAspect="1"/>
          </p:cNvPicPr>
          <p:nvPr/>
        </p:nvPicPr>
        <p:blipFill>
          <a:blip r:embed="rId5">
            <a:extLst/>
          </a:blip>
          <a:stretch>
            <a:fillRect/>
          </a:stretch>
        </p:blipFill>
        <p:spPr>
          <a:xfrm>
            <a:off x="1338589" y="7949405"/>
            <a:ext cx="4071916" cy="2752785"/>
          </a:xfrm>
          <a:prstGeom prst="rect">
            <a:avLst/>
          </a:prstGeom>
          <a:ln w="12700">
            <a:miter lim="400000"/>
          </a:ln>
        </p:spPr>
      </p:pic>
      <p:pic>
        <p:nvPicPr>
          <p:cNvPr id="216" name="pixabay_robot_humanoid.png" descr="pixabay_robot_humanoid.png"/>
          <p:cNvPicPr>
            <a:picLocks noChangeAspect="1"/>
          </p:cNvPicPr>
          <p:nvPr/>
        </p:nvPicPr>
        <p:blipFill>
          <a:blip r:embed="rId6">
            <a:extLst/>
          </a:blip>
          <a:stretch>
            <a:fillRect/>
          </a:stretch>
        </p:blipFill>
        <p:spPr>
          <a:xfrm>
            <a:off x="13510051" y="1462539"/>
            <a:ext cx="11437796" cy="7148623"/>
          </a:xfrm>
          <a:prstGeom prst="rect">
            <a:avLst/>
          </a:prstGeom>
          <a:ln w="12700">
            <a:miter lim="400000"/>
          </a:ln>
        </p:spPr>
      </p:pic>
      <p:pic>
        <p:nvPicPr>
          <p:cNvPr id="217" name="pixabay_robot-vacuum-cleaner-gcf44f5881_1920.jpg" descr="pixabay_robot-vacuum-cleaner-gcf44f5881_1920.jpg"/>
          <p:cNvPicPr>
            <a:picLocks noChangeAspect="1"/>
          </p:cNvPicPr>
          <p:nvPr/>
        </p:nvPicPr>
        <p:blipFill>
          <a:blip r:embed="rId7">
            <a:extLst/>
          </a:blip>
          <a:stretch>
            <a:fillRect/>
          </a:stretch>
        </p:blipFill>
        <p:spPr>
          <a:xfrm>
            <a:off x="11037213" y="7864698"/>
            <a:ext cx="5179165" cy="2877876"/>
          </a:xfrm>
          <a:prstGeom prst="rect">
            <a:avLst/>
          </a:prstGeom>
          <a:ln w="12700">
            <a:miter lim="400000"/>
          </a:ln>
        </p:spPr>
      </p:pic>
      <p:pic>
        <p:nvPicPr>
          <p:cNvPr id="218" name="pixabay_vehicle-g1aee19cda_1920.jpg" descr="pixabay_vehicle-g1aee19cda_1920.jpg"/>
          <p:cNvPicPr>
            <a:picLocks noChangeAspect="1"/>
          </p:cNvPicPr>
          <p:nvPr/>
        </p:nvPicPr>
        <p:blipFill>
          <a:blip r:embed="rId8">
            <a:extLst/>
          </a:blip>
          <a:stretch>
            <a:fillRect/>
          </a:stretch>
        </p:blipFill>
        <p:spPr>
          <a:xfrm>
            <a:off x="5817640" y="7274951"/>
            <a:ext cx="4911133" cy="3433956"/>
          </a:xfrm>
          <a:prstGeom prst="rect">
            <a:avLst/>
          </a:prstGeom>
          <a:ln w="12700">
            <a:miter lim="400000"/>
          </a:ln>
        </p:spPr>
      </p:pic>
      <p:pic>
        <p:nvPicPr>
          <p:cNvPr id="219" name="ants_nest.jpg" descr="ants_nest.jpg"/>
          <p:cNvPicPr>
            <a:picLocks noChangeAspect="1"/>
          </p:cNvPicPr>
          <p:nvPr/>
        </p:nvPicPr>
        <p:blipFill>
          <a:blip r:embed="rId9">
            <a:extLst/>
          </a:blip>
          <a:stretch>
            <a:fillRect/>
          </a:stretch>
        </p:blipFill>
        <p:spPr>
          <a:xfrm>
            <a:off x="11008742" y="3314058"/>
            <a:ext cx="5228500" cy="3923827"/>
          </a:xfrm>
          <a:prstGeom prst="rect">
            <a:avLst/>
          </a:prstGeom>
          <a:ln w="12700">
            <a:miter lim="400000"/>
          </a:ln>
        </p:spPr>
      </p:pic>
      <p:pic>
        <p:nvPicPr>
          <p:cNvPr id="220" name="tik-tok-youtube.png" descr="tik-tok-youtube.png"/>
          <p:cNvPicPr>
            <a:picLocks noChangeAspect="1"/>
          </p:cNvPicPr>
          <p:nvPr/>
        </p:nvPicPr>
        <p:blipFill>
          <a:blip r:embed="rId10">
            <a:extLst/>
          </a:blip>
          <a:stretch>
            <a:fillRect/>
          </a:stretch>
        </p:blipFill>
        <p:spPr>
          <a:xfrm>
            <a:off x="16589633" y="8154344"/>
            <a:ext cx="4663415" cy="2549334"/>
          </a:xfrm>
          <a:prstGeom prst="rect">
            <a:avLst/>
          </a:prstGeom>
          <a:ln w="25400">
            <a:solidFill>
              <a:srgbClr val="000000"/>
            </a:solidFill>
            <a:miter lim="400000"/>
          </a:ln>
        </p:spPr>
      </p:pic>
      <p:sp>
        <p:nvSpPr>
          <p:cNvPr id="221" name="Worin unterscheiden sie sich?"/>
          <p:cNvSpPr txBox="1"/>
          <p:nvPr/>
        </p:nvSpPr>
        <p:spPr>
          <a:xfrm>
            <a:off x="7199493" y="11303257"/>
            <a:ext cx="8254290"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E94FF"/>
                </a:solidFill>
              </a:defRPr>
            </a:lvl1pPr>
          </a:lstStyle>
          <a:p>
            <a:pPr/>
            <a:r>
              <a:t>Worin unterscheiden sie sich?</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1. Was ist Intelligenz?"/>
          <p:cNvSpPr txBox="1"/>
          <p:nvPr>
            <p:ph type="title"/>
          </p:nvPr>
        </p:nvSpPr>
        <p:spPr>
          <a:prstGeom prst="rect">
            <a:avLst/>
          </a:prstGeom>
        </p:spPr>
        <p:txBody>
          <a:bodyPr/>
          <a:lstStyle/>
          <a:p>
            <a:pPr/>
            <a:r>
              <a:t>1. Was ist Intelligenz?</a:t>
            </a:r>
          </a:p>
        </p:txBody>
      </p:sp>
      <p:sp>
        <p:nvSpPr>
          <p:cNvPr id="226" name="Foliennummer"/>
          <p:cNvSpPr txBox="1"/>
          <p:nvPr>
            <p:ph type="sldNum" sz="quarter" idx="2"/>
          </p:nvPr>
        </p:nvSpPr>
        <p:spPr>
          <a:xfrm>
            <a:off x="12036805" y="12956844"/>
            <a:ext cx="297893" cy="4987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7" name="Probleme lösen…"/>
          <p:cNvSpPr txBox="1"/>
          <p:nvPr/>
        </p:nvSpPr>
        <p:spPr>
          <a:xfrm>
            <a:off x="7358792" y="4660451"/>
            <a:ext cx="10340228" cy="22480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889000" indent="-889000">
              <a:buSzPct val="100000"/>
              <a:buAutoNum type="arabicPeriod" startAt="1"/>
              <a:defRPr sz="5500">
                <a:solidFill>
                  <a:schemeClr val="accent1"/>
                </a:solidFill>
              </a:defRPr>
            </a:pPr>
            <a:r>
              <a:t>Probleme lösen</a:t>
            </a:r>
          </a:p>
          <a:p>
            <a:pPr marL="889000" indent="-889000">
              <a:buSzPct val="100000"/>
              <a:buAutoNum type="arabicPeriod" startAt="1"/>
              <a:defRPr sz="5500">
                <a:solidFill>
                  <a:schemeClr val="accent1"/>
                </a:solidFill>
              </a:defRPr>
            </a:pPr>
            <a:r>
              <a:t>Lernen </a:t>
            </a:r>
          </a:p>
        </p:txBody>
      </p:sp>
      <p:sp>
        <p:nvSpPr>
          <p:cNvPr id="228" name="Lernen =  Selbständig neue Fähigkeiten zur Problemlösung erwerben."/>
          <p:cNvSpPr txBox="1"/>
          <p:nvPr/>
        </p:nvSpPr>
        <p:spPr>
          <a:xfrm>
            <a:off x="7384353" y="8126504"/>
            <a:ext cx="12171077" cy="21148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solidFill>
                  <a:srgbClr val="0E94FF"/>
                </a:solidFill>
              </a:defRPr>
            </a:pPr>
            <a:r>
              <a:t>Lernen = </a:t>
            </a:r>
            <a:br/>
            <a:r>
              <a:t>Selbständig neue Fähigkeiten zur Problemlösung erwerben.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1. Was ist Intelligenz? - Begriffe KI"/>
          <p:cNvSpPr txBox="1"/>
          <p:nvPr>
            <p:ph type="title"/>
          </p:nvPr>
        </p:nvSpPr>
        <p:spPr>
          <a:prstGeom prst="rect">
            <a:avLst/>
          </a:prstGeom>
        </p:spPr>
        <p:txBody>
          <a:bodyPr/>
          <a:lstStyle/>
          <a:p>
            <a:pPr/>
            <a:r>
              <a:t>1. Was ist Intelligenz? - Begriffe KI</a:t>
            </a:r>
          </a:p>
        </p:txBody>
      </p:sp>
      <p:sp>
        <p:nvSpPr>
          <p:cNvPr id="233" name="Foliennummer"/>
          <p:cNvSpPr txBox="1"/>
          <p:nvPr>
            <p:ph type="sldNum" sz="quarter" idx="2"/>
          </p:nvPr>
        </p:nvSpPr>
        <p:spPr>
          <a:xfrm>
            <a:off x="12036805" y="12956844"/>
            <a:ext cx="297893" cy="4987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4" name="Schach spielen"/>
          <p:cNvSpPr/>
          <p:nvPr/>
        </p:nvSpPr>
        <p:spPr>
          <a:xfrm>
            <a:off x="2005397" y="3019894"/>
            <a:ext cx="6952453" cy="6354207"/>
          </a:xfrm>
          <a:prstGeom prst="ellipse">
            <a:avLst/>
          </a:prstGeom>
          <a:solidFill>
            <a:srgbClr val="0E94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pPr/>
            <a:r>
              <a:t>Schach spielen</a:t>
            </a:r>
          </a:p>
        </p:txBody>
      </p:sp>
      <p:sp>
        <p:nvSpPr>
          <p:cNvPr id="235" name="Fahrrad fahren"/>
          <p:cNvSpPr/>
          <p:nvPr/>
        </p:nvSpPr>
        <p:spPr>
          <a:xfrm>
            <a:off x="13242267" y="2252333"/>
            <a:ext cx="3886474" cy="3720016"/>
          </a:xfrm>
          <a:prstGeom prst="ellipse">
            <a:avLst/>
          </a:prstGeom>
          <a:solidFill>
            <a:srgbClr val="ED220D"/>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pPr/>
            <a:r>
              <a:t>Fahrrad fahren</a:t>
            </a:r>
          </a:p>
        </p:txBody>
      </p:sp>
      <p:sp>
        <p:nvSpPr>
          <p:cNvPr id="236" name="Kochen"/>
          <p:cNvSpPr/>
          <p:nvPr/>
        </p:nvSpPr>
        <p:spPr>
          <a:xfrm>
            <a:off x="17582360" y="2985326"/>
            <a:ext cx="3652326" cy="1688340"/>
          </a:xfrm>
          <a:prstGeom prst="ellipse">
            <a:avLst/>
          </a:prstGeom>
          <a:solidFill>
            <a:schemeClr val="accent4">
              <a:hueOff val="-476017"/>
              <a:lumOff val="-10042"/>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pPr/>
            <a:r>
              <a:t>Kochen</a:t>
            </a:r>
          </a:p>
        </p:txBody>
      </p:sp>
      <p:sp>
        <p:nvSpPr>
          <p:cNvPr id="237" name="Ein Bild malen"/>
          <p:cNvSpPr/>
          <p:nvPr/>
        </p:nvSpPr>
        <p:spPr>
          <a:xfrm>
            <a:off x="15562384" y="4803305"/>
            <a:ext cx="3886474" cy="2711458"/>
          </a:xfrm>
          <a:prstGeom prst="ellipse">
            <a:avLst/>
          </a:prstGeom>
          <a:solidFill>
            <a:srgbClr val="60D937"/>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pPr/>
            <a:r>
              <a:t>Ein Bild malen</a:t>
            </a:r>
          </a:p>
        </p:txBody>
      </p:sp>
      <p:sp>
        <p:nvSpPr>
          <p:cNvPr id="238" name="Klavier spielen"/>
          <p:cNvSpPr/>
          <p:nvPr/>
        </p:nvSpPr>
        <p:spPr>
          <a:xfrm>
            <a:off x="19036774" y="4728307"/>
            <a:ext cx="3652325" cy="1688341"/>
          </a:xfrm>
          <a:prstGeom prst="ellipse">
            <a:avLst/>
          </a:prstGeom>
          <a:solidFill>
            <a:schemeClr val="accent6"/>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pPr/>
            <a:r>
              <a:t>Klavier spielen</a:t>
            </a:r>
          </a:p>
        </p:txBody>
      </p:sp>
      <p:sp>
        <p:nvSpPr>
          <p:cNvPr id="239" name="Kopfrechnen"/>
          <p:cNvSpPr/>
          <p:nvPr/>
        </p:nvSpPr>
        <p:spPr>
          <a:xfrm>
            <a:off x="13675118" y="6580854"/>
            <a:ext cx="3951343" cy="2206354"/>
          </a:xfrm>
          <a:prstGeom prst="ellipse">
            <a:avLst/>
          </a:prstGeom>
          <a:solidFill>
            <a:srgbClr val="0E94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pPr/>
            <a:r>
              <a:t>Kopfrechnen</a:t>
            </a:r>
          </a:p>
        </p:txBody>
      </p:sp>
      <p:sp>
        <p:nvSpPr>
          <p:cNvPr id="240" name="50 Dinosaurier kennen"/>
          <p:cNvSpPr/>
          <p:nvPr/>
        </p:nvSpPr>
        <p:spPr>
          <a:xfrm>
            <a:off x="18852060" y="6188431"/>
            <a:ext cx="3886473" cy="2246152"/>
          </a:xfrm>
          <a:prstGeom prst="ellipse">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pPr/>
            <a:r>
              <a:t>50 Dinosaurier kennen</a:t>
            </a:r>
          </a:p>
        </p:txBody>
      </p:sp>
      <p:sp>
        <p:nvSpPr>
          <p:cNvPr id="241" name="Sich Gesichter und Namen merken können"/>
          <p:cNvSpPr/>
          <p:nvPr/>
        </p:nvSpPr>
        <p:spPr>
          <a:xfrm>
            <a:off x="15689384" y="8479692"/>
            <a:ext cx="6369624" cy="1688340"/>
          </a:xfrm>
          <a:prstGeom prst="ellipse">
            <a:avLst/>
          </a:prstGeom>
          <a:solidFill>
            <a:schemeClr val="accent4">
              <a:hueOff val="-476017"/>
              <a:lumOff val="-10042"/>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pPr/>
            <a:r>
              <a:t>Sich Gesichter und Namen merken können </a:t>
            </a:r>
          </a:p>
        </p:txBody>
      </p:sp>
      <p:sp>
        <p:nvSpPr>
          <p:cNvPr id="242" name="Schwache KI…"/>
          <p:cNvSpPr txBox="1"/>
          <p:nvPr/>
        </p:nvSpPr>
        <p:spPr>
          <a:xfrm>
            <a:off x="1901334" y="10063618"/>
            <a:ext cx="8117645" cy="1371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100000"/>
              </a:lnSpc>
              <a:spcBef>
                <a:spcPts val="0"/>
              </a:spcBef>
              <a:defRPr sz="4200">
                <a:latin typeface="Helvetica"/>
                <a:ea typeface="Helvetica"/>
                <a:cs typeface="Helvetica"/>
                <a:sym typeface="Helvetica"/>
              </a:defRPr>
            </a:pPr>
            <a:r>
              <a:rPr b="1"/>
              <a:t>Schwache</a:t>
            </a:r>
            <a:r>
              <a:t> KI</a:t>
            </a:r>
          </a:p>
          <a:p>
            <a:pPr defTabSz="457200">
              <a:lnSpc>
                <a:spcPct val="100000"/>
              </a:lnSpc>
              <a:spcBef>
                <a:spcPts val="0"/>
              </a:spcBef>
              <a:defRPr sz="4200">
                <a:latin typeface="Helvetica"/>
                <a:ea typeface="Helvetica"/>
                <a:cs typeface="Helvetica"/>
                <a:sym typeface="Helvetica"/>
              </a:defRPr>
            </a:pPr>
            <a:r>
              <a:t>Artificial </a:t>
            </a:r>
            <a:r>
              <a:rPr b="1"/>
              <a:t>narrow</a:t>
            </a:r>
            <a:r>
              <a:t> intelligence (ANI)</a:t>
            </a:r>
          </a:p>
        </p:txBody>
      </p:sp>
      <p:sp>
        <p:nvSpPr>
          <p:cNvPr id="243" name="Starke KI Artificial general intelligence (AGI)"/>
          <p:cNvSpPr txBox="1"/>
          <p:nvPr/>
        </p:nvSpPr>
        <p:spPr>
          <a:xfrm>
            <a:off x="14520935" y="10219475"/>
            <a:ext cx="8266361" cy="1371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100000"/>
              </a:lnSpc>
              <a:spcBef>
                <a:spcPts val="4000"/>
              </a:spcBef>
              <a:defRPr sz="4200">
                <a:solidFill>
                  <a:srgbClr val="212226"/>
                </a:solidFill>
                <a:latin typeface="Helvetica"/>
                <a:ea typeface="Helvetica"/>
                <a:cs typeface="Helvetica"/>
                <a:sym typeface="Helvetica"/>
              </a:defRPr>
            </a:pPr>
            <a:r>
              <a:rPr b="1"/>
              <a:t>Starke</a:t>
            </a:r>
            <a:r>
              <a:t> KI</a:t>
            </a:r>
            <a:br/>
            <a:r>
              <a:t>Artificial </a:t>
            </a:r>
            <a:r>
              <a:rPr b="1"/>
              <a:t>general</a:t>
            </a:r>
            <a:r>
              <a:t> intelligence (AGI)</a:t>
            </a:r>
          </a:p>
        </p:txBody>
      </p:sp>
      <p:sp>
        <p:nvSpPr>
          <p:cNvPr id="244" name="Genehmigt"/>
          <p:cNvSpPr/>
          <p:nvPr/>
        </p:nvSpPr>
        <p:spPr>
          <a:xfrm>
            <a:off x="4429369" y="12023218"/>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34" y="0"/>
                  <a:pt x="0" y="4836"/>
                  <a:pt x="0" y="10801"/>
                </a:cubicBezTo>
                <a:cubicBezTo>
                  <a:pt x="0" y="16765"/>
                  <a:pt x="4835" y="21600"/>
                  <a:pt x="10799" y="21600"/>
                </a:cubicBezTo>
                <a:cubicBezTo>
                  <a:pt x="16764" y="21600"/>
                  <a:pt x="21600" y="16765"/>
                  <a:pt x="21600" y="10801"/>
                </a:cubicBezTo>
                <a:cubicBezTo>
                  <a:pt x="21600" y="4836"/>
                  <a:pt x="16764" y="0"/>
                  <a:pt x="10799" y="0"/>
                </a:cubicBezTo>
                <a:close/>
                <a:moveTo>
                  <a:pt x="16449" y="5521"/>
                </a:moveTo>
                <a:cubicBezTo>
                  <a:pt x="16477" y="5521"/>
                  <a:pt x="16505" y="5532"/>
                  <a:pt x="16527" y="5553"/>
                </a:cubicBezTo>
                <a:lnTo>
                  <a:pt x="18129" y="7155"/>
                </a:lnTo>
                <a:cubicBezTo>
                  <a:pt x="18171" y="7198"/>
                  <a:pt x="18171" y="7268"/>
                  <a:pt x="18129" y="7311"/>
                </a:cubicBezTo>
                <a:lnTo>
                  <a:pt x="8340" y="17100"/>
                </a:lnTo>
                <a:cubicBezTo>
                  <a:pt x="8297" y="17142"/>
                  <a:pt x="8227" y="17142"/>
                  <a:pt x="8185" y="17100"/>
                </a:cubicBezTo>
                <a:lnTo>
                  <a:pt x="7693" y="16608"/>
                </a:lnTo>
                <a:lnTo>
                  <a:pt x="6505" y="15420"/>
                </a:lnTo>
                <a:lnTo>
                  <a:pt x="3062" y="11977"/>
                </a:lnTo>
                <a:cubicBezTo>
                  <a:pt x="3020" y="11934"/>
                  <a:pt x="3020" y="11866"/>
                  <a:pt x="3062" y="11823"/>
                </a:cubicBezTo>
                <a:lnTo>
                  <a:pt x="4664" y="10221"/>
                </a:lnTo>
                <a:cubicBezTo>
                  <a:pt x="4707" y="10178"/>
                  <a:pt x="4777" y="10178"/>
                  <a:pt x="4820" y="10221"/>
                </a:cubicBezTo>
                <a:lnTo>
                  <a:pt x="8185" y="13586"/>
                </a:lnTo>
                <a:cubicBezTo>
                  <a:pt x="8227" y="13629"/>
                  <a:pt x="8297" y="13629"/>
                  <a:pt x="8340" y="13586"/>
                </a:cubicBezTo>
                <a:lnTo>
                  <a:pt x="16373" y="5553"/>
                </a:lnTo>
                <a:cubicBezTo>
                  <a:pt x="16394" y="5532"/>
                  <a:pt x="16421" y="5521"/>
                  <a:pt x="16449" y="5521"/>
                </a:cubicBezTo>
                <a:close/>
              </a:path>
            </a:pathLst>
          </a:custGeom>
          <a:solidFill>
            <a:srgbClr val="60D937"/>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45" name="Abbrechen"/>
          <p:cNvSpPr/>
          <p:nvPr/>
        </p:nvSpPr>
        <p:spPr>
          <a:xfrm>
            <a:off x="17401936" y="11813865"/>
            <a:ext cx="1269989" cy="1270013"/>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